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5" r:id="rId2"/>
  </p:sldMasterIdLst>
  <p:notesMasterIdLst>
    <p:notesMasterId r:id="rId17"/>
  </p:notesMasterIdLst>
  <p:sldIdLst>
    <p:sldId id="346" r:id="rId3"/>
    <p:sldId id="412" r:id="rId4"/>
    <p:sldId id="462" r:id="rId5"/>
    <p:sldId id="411" r:id="rId6"/>
    <p:sldId id="460" r:id="rId7"/>
    <p:sldId id="444" r:id="rId8"/>
    <p:sldId id="442" r:id="rId9"/>
    <p:sldId id="443" r:id="rId10"/>
    <p:sldId id="445" r:id="rId11"/>
    <p:sldId id="439" r:id="rId12"/>
    <p:sldId id="449" r:id="rId13"/>
    <p:sldId id="456" r:id="rId14"/>
    <p:sldId id="458" r:id="rId15"/>
    <p:sldId id="410"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19" autoAdjust="0"/>
    <p:restoredTop sz="88351" autoAdjust="0"/>
  </p:normalViewPr>
  <p:slideViewPr>
    <p:cSldViewPr snapToGrid="0" snapToObjects="1">
      <p:cViewPr varScale="1">
        <p:scale>
          <a:sx n="80" d="100"/>
          <a:sy n="80" d="100"/>
        </p:scale>
        <p:origin x="1192" y="56"/>
      </p:cViewPr>
      <p:guideLst>
        <p:guide orient="horz" pos="1620"/>
        <p:guide pos="2880"/>
      </p:guideLst>
    </p:cSldViewPr>
  </p:slideViewPr>
  <p:notesTextViewPr>
    <p:cViewPr>
      <p:scale>
        <a:sx n="3" d="2"/>
        <a:sy n="3" d="2"/>
      </p:scale>
      <p:origin x="0" y="0"/>
    </p:cViewPr>
  </p:notesTextViewPr>
  <p:notesViewPr>
    <p:cSldViewPr snapToGrid="0" snapToObject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B76610-5483-40C9-B639-580CCB6A1513}" type="datetimeFigureOut">
              <a:rPr lang="en-GB" smtClean="0"/>
              <a:t>04/09/2019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F29BA-2446-4364-BFCD-A1E0665EED04}" type="slidenum">
              <a:rPr lang="en-GB" smtClean="0"/>
              <a:t>‹#›</a:t>
            </a:fld>
            <a:endParaRPr lang="en-GB"/>
          </a:p>
        </p:txBody>
      </p:sp>
    </p:spTree>
    <p:extLst>
      <p:ext uri="{BB962C8B-B14F-4D97-AF65-F5344CB8AC3E}">
        <p14:creationId xmlns:p14="http://schemas.microsoft.com/office/powerpoint/2010/main" val="321799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FEF29BA-2446-4364-BFCD-A1E0665EED04}" type="slidenum">
              <a:rPr lang="en-GB" smtClean="0"/>
              <a:t>1</a:t>
            </a:fld>
            <a:endParaRPr lang="en-GB"/>
          </a:p>
        </p:txBody>
      </p:sp>
    </p:spTree>
    <p:extLst>
      <p:ext uri="{BB962C8B-B14F-4D97-AF65-F5344CB8AC3E}">
        <p14:creationId xmlns:p14="http://schemas.microsoft.com/office/powerpoint/2010/main" val="4104982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r>
              <a:rPr lang="en-GB" altLang="en-US" dirty="0" smtClean="0">
                <a:latin typeface="Arial" panose="020B0604020202020204" pitchFamily="34" charset="0"/>
              </a:rPr>
              <a:t>Co-Operation</a:t>
            </a:r>
            <a:r>
              <a:rPr lang="en-GB" altLang="en-US" baseline="0" dirty="0" smtClean="0">
                <a:latin typeface="Arial" panose="020B0604020202020204" pitchFamily="34" charset="0"/>
              </a:rPr>
              <a:t> </a:t>
            </a:r>
            <a:r>
              <a:rPr lang="en-GB" altLang="en-US" baseline="0" dirty="0" smtClean="0">
                <a:latin typeface="Arial" panose="020B0604020202020204" pitchFamily="34" charset="0"/>
              </a:rPr>
              <a:t>across Borders for Biodiversity </a:t>
            </a:r>
            <a:endParaRPr lang="en-GB" altLang="en-US" dirty="0" smtClean="0">
              <a:latin typeface="Arial" panose="020B0604020202020204" pitchFamily="34" charset="0"/>
            </a:endParaRPr>
          </a:p>
        </p:txBody>
      </p:sp>
      <p:sp>
        <p:nvSpPr>
          <p:cNvPr id="4608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E8F9A2-D6BD-4638-9221-533C89E93BC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5117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endParaRPr lang="en-GB" altLang="en-US" dirty="0" smtClean="0">
              <a:latin typeface="Arial" panose="020B0604020202020204" pitchFamily="34" charset="0"/>
            </a:endParaRPr>
          </a:p>
        </p:txBody>
      </p:sp>
      <p:sp>
        <p:nvSpPr>
          <p:cNvPr id="4608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E8F9A2-D6BD-4638-9221-533C89E93BC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6718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1D4B9CE-0607-435E-AA45-FC3F32AE551D}" type="slidenum">
              <a:rPr lang="en-GB" smtClean="0"/>
              <a:t>12</a:t>
            </a:fld>
            <a:endParaRPr lang="en-GB"/>
          </a:p>
        </p:txBody>
      </p:sp>
    </p:spTree>
    <p:extLst>
      <p:ext uri="{BB962C8B-B14F-4D97-AF65-F5344CB8AC3E}">
        <p14:creationId xmlns:p14="http://schemas.microsoft.com/office/powerpoint/2010/main" val="3237063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FEF29BA-2446-4364-BFCD-A1E0665EED04}" type="slidenum">
              <a:rPr lang="en-GB" smtClean="0"/>
              <a:t>13</a:t>
            </a:fld>
            <a:endParaRPr lang="en-GB"/>
          </a:p>
        </p:txBody>
      </p:sp>
    </p:spTree>
    <p:extLst>
      <p:ext uri="{BB962C8B-B14F-4D97-AF65-F5344CB8AC3E}">
        <p14:creationId xmlns:p14="http://schemas.microsoft.com/office/powerpoint/2010/main" val="2727038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FEF29BA-2446-4364-BFCD-A1E0665EED04}" type="slidenum">
              <a:rPr lang="en-GB" smtClean="0"/>
              <a:t>14</a:t>
            </a:fld>
            <a:endParaRPr lang="en-GB"/>
          </a:p>
        </p:txBody>
      </p:sp>
    </p:spTree>
    <p:extLst>
      <p:ext uri="{BB962C8B-B14F-4D97-AF65-F5344CB8AC3E}">
        <p14:creationId xmlns:p14="http://schemas.microsoft.com/office/powerpoint/2010/main" val="2939445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FEF29BA-2446-4364-BFCD-A1E0665EED04}" type="slidenum">
              <a:rPr lang="en-GB" smtClean="0"/>
              <a:t>2</a:t>
            </a:fld>
            <a:endParaRPr lang="en-GB"/>
          </a:p>
        </p:txBody>
      </p:sp>
    </p:spTree>
    <p:extLst>
      <p:ext uri="{BB962C8B-B14F-4D97-AF65-F5344CB8AC3E}">
        <p14:creationId xmlns:p14="http://schemas.microsoft.com/office/powerpoint/2010/main" val="1466132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endParaRPr lang="en-GB" sz="1200" kern="1200" dirty="0" smtClean="0">
              <a:solidFill>
                <a:schemeClr val="tx1"/>
              </a:solidFill>
              <a:effectLst/>
              <a:latin typeface="+mn-lt"/>
              <a:ea typeface="+mn-ea"/>
              <a:cs typeface="+mn-cs"/>
            </a:endParaRPr>
          </a:p>
        </p:txBody>
      </p:sp>
      <p:sp>
        <p:nvSpPr>
          <p:cNvPr id="4608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E8F9A2-D6BD-4638-9221-533C89E93BC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6898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pPr lvl="0"/>
            <a:endParaRPr lang="en-GB" sz="1200" kern="1200" dirty="0" smtClean="0">
              <a:solidFill>
                <a:schemeClr val="tx2"/>
              </a:solidFill>
              <a:effectLst/>
              <a:latin typeface="+mn-lt"/>
              <a:ea typeface="+mn-ea"/>
              <a:cs typeface="+mn-cs"/>
            </a:endParaRPr>
          </a:p>
        </p:txBody>
      </p:sp>
      <p:sp>
        <p:nvSpPr>
          <p:cNvPr id="4608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E8F9A2-D6BD-4638-9221-533C89E93BC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997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6C9F26D-2C40-41D2-807F-C6C48B561CC8}"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03200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endParaRPr lang="en-GB" altLang="en-US" dirty="0" smtClean="0">
              <a:latin typeface="Arial" panose="020B0604020202020204" pitchFamily="34" charset="0"/>
            </a:endParaRPr>
          </a:p>
        </p:txBody>
      </p:sp>
      <p:sp>
        <p:nvSpPr>
          <p:cNvPr id="4608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E8F9A2-D6BD-4638-9221-533C89E93BC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9526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endParaRPr lang="en-GB" altLang="en-US" dirty="0" smtClean="0">
              <a:latin typeface="Arial" panose="020B0604020202020204" pitchFamily="34" charset="0"/>
            </a:endParaRPr>
          </a:p>
        </p:txBody>
      </p:sp>
      <p:sp>
        <p:nvSpPr>
          <p:cNvPr id="4608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E8F9A2-D6BD-4638-9221-533C89E93BC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8850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endParaRPr lang="en-GB" altLang="en-US" dirty="0" smtClean="0">
              <a:latin typeface="Arial" panose="020B0604020202020204" pitchFamily="34" charset="0"/>
            </a:endParaRPr>
          </a:p>
        </p:txBody>
      </p:sp>
      <p:sp>
        <p:nvSpPr>
          <p:cNvPr id="4608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E8F9A2-D6BD-4638-9221-533C89E93BC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656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endParaRPr lang="en-GB" altLang="en-US" dirty="0" smtClean="0">
              <a:latin typeface="Arial" panose="020B0604020202020204" pitchFamily="34" charset="0"/>
            </a:endParaRPr>
          </a:p>
        </p:txBody>
      </p:sp>
      <p:sp>
        <p:nvSpPr>
          <p:cNvPr id="4608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E8F9A2-D6BD-4638-9221-533C89E93BC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09813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NIW-PPT-TEMPLATES_TITL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35879" cy="5143500"/>
          </a:xfrm>
          <a:prstGeom prst="rect">
            <a:avLst/>
          </a:prstGeom>
        </p:spPr>
      </p:pic>
      <p:sp>
        <p:nvSpPr>
          <p:cNvPr id="2" name="Title 1"/>
          <p:cNvSpPr>
            <a:spLocks noGrp="1"/>
          </p:cNvSpPr>
          <p:nvPr>
            <p:ph type="ctrTitle"/>
          </p:nvPr>
        </p:nvSpPr>
        <p:spPr>
          <a:xfrm>
            <a:off x="685800" y="1597820"/>
            <a:ext cx="7772400" cy="1102519"/>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786909"/>
            <a:ext cx="6400800" cy="624559"/>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F1BBC28-CBD3-7E42-9ABB-2E62BB7F1DEC}"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2A280-91C2-3C49-9998-BA77797C143D}" type="slidenum">
              <a:rPr lang="en-US" smtClean="0"/>
              <a:t>‹#›</a:t>
            </a:fld>
            <a:endParaRPr lang="en-US"/>
          </a:p>
        </p:txBody>
      </p:sp>
    </p:spTree>
    <p:extLst>
      <p:ext uri="{BB962C8B-B14F-4D97-AF65-F5344CB8AC3E}">
        <p14:creationId xmlns:p14="http://schemas.microsoft.com/office/powerpoint/2010/main" val="2897968106"/>
      </p:ext>
    </p:extLst>
  </p:cSld>
  <p:clrMapOvr>
    <a:masterClrMapping/>
  </p:clrMapOvr>
  <p:transition spd="slow"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F1BBC28-CBD3-7E42-9ABB-2E62BB7F1DEC}"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2A280-91C2-3C49-9998-BA77797C143D}" type="slidenum">
              <a:rPr lang="en-US" smtClean="0"/>
              <a:t>‹#›</a:t>
            </a:fld>
            <a:endParaRPr lang="en-US"/>
          </a:p>
        </p:txBody>
      </p:sp>
    </p:spTree>
    <p:extLst>
      <p:ext uri="{BB962C8B-B14F-4D97-AF65-F5344CB8AC3E}">
        <p14:creationId xmlns:p14="http://schemas.microsoft.com/office/powerpoint/2010/main" val="2592890640"/>
      </p:ext>
    </p:extLst>
  </p:cSld>
  <p:clrMapOvr>
    <a:masterClrMapping/>
  </p:clrMapOvr>
  <p:transition spd="slow"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F1BBC28-CBD3-7E42-9ABB-2E62BB7F1DEC}"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2A280-91C2-3C49-9998-BA77797C143D}" type="slidenum">
              <a:rPr lang="en-US" smtClean="0"/>
              <a:t>‹#›</a:t>
            </a:fld>
            <a:endParaRPr lang="en-US"/>
          </a:p>
        </p:txBody>
      </p:sp>
    </p:spTree>
    <p:extLst>
      <p:ext uri="{BB962C8B-B14F-4D97-AF65-F5344CB8AC3E}">
        <p14:creationId xmlns:p14="http://schemas.microsoft.com/office/powerpoint/2010/main" val="1280149217"/>
      </p:ext>
    </p:extLst>
  </p:cSld>
  <p:clrMapOvr>
    <a:masterClrMapping/>
  </p:clrMapOvr>
  <p:transition spd="slow"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NIW-PPT-TEMPLATES_TITL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2" name="Title 1"/>
          <p:cNvSpPr>
            <a:spLocks noGrp="1"/>
          </p:cNvSpPr>
          <p:nvPr>
            <p:ph type="ctrTitle"/>
          </p:nvPr>
        </p:nvSpPr>
        <p:spPr>
          <a:xfrm>
            <a:off x="685800" y="1597819"/>
            <a:ext cx="7772400" cy="1102519"/>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786908"/>
            <a:ext cx="6400800" cy="62455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F1BBC28-CBD3-7E42-9ABB-2E62BB7F1DEC}"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2A280-91C2-3C49-9998-BA77797C143D}" type="slidenum">
              <a:rPr lang="en-US" smtClean="0"/>
              <a:t>‹#›</a:t>
            </a:fld>
            <a:endParaRPr lang="en-US"/>
          </a:p>
        </p:txBody>
      </p:sp>
    </p:spTree>
    <p:extLst>
      <p:ext uri="{BB962C8B-B14F-4D97-AF65-F5344CB8AC3E}">
        <p14:creationId xmlns:p14="http://schemas.microsoft.com/office/powerpoint/2010/main" val="3388039791"/>
      </p:ext>
    </p:extLst>
  </p:cSld>
  <p:clrMapOvr>
    <a:masterClrMapping/>
  </p:clrMapOvr>
  <p:transition spd="slow"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F1BBC28-CBD3-7E42-9ABB-2E62BB7F1DEC}"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2A280-91C2-3C49-9998-BA77797C143D}" type="slidenum">
              <a:rPr lang="en-US" smtClean="0"/>
              <a:t>‹#›</a:t>
            </a:fld>
            <a:endParaRPr lang="en-US"/>
          </a:p>
        </p:txBody>
      </p:sp>
    </p:spTree>
    <p:extLst>
      <p:ext uri="{BB962C8B-B14F-4D97-AF65-F5344CB8AC3E}">
        <p14:creationId xmlns:p14="http://schemas.microsoft.com/office/powerpoint/2010/main" val="926351617"/>
      </p:ext>
    </p:extLst>
  </p:cSld>
  <p:clrMapOvr>
    <a:masterClrMapping/>
  </p:clrMapOvr>
  <p:transition spd="slow"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NIW-PPT-TEMPLATES-signoff.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1" y="0"/>
            <a:ext cx="9135879" cy="5143500"/>
          </a:xfrm>
          <a:prstGeom prst="rect">
            <a:avLst/>
          </a:prstGeom>
        </p:spPr>
      </p:pic>
      <p:sp>
        <p:nvSpPr>
          <p:cNvPr id="2" name="Date Placeholder 1"/>
          <p:cNvSpPr>
            <a:spLocks noGrp="1"/>
          </p:cNvSpPr>
          <p:nvPr>
            <p:ph type="dt" sz="half" idx="10"/>
          </p:nvPr>
        </p:nvSpPr>
        <p:spPr/>
        <p:txBody>
          <a:bodyPr/>
          <a:lstStyle/>
          <a:p>
            <a:fld id="{9F1BBC28-CBD3-7E42-9ABB-2E62BB7F1DEC}" type="datetimeFigureOut">
              <a:rPr lang="en-US" smtClean="0"/>
              <a:t>9/4/2019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B2A280-91C2-3C49-9998-BA77797C143D}" type="slidenum">
              <a:rPr lang="en-US" smtClean="0"/>
              <a:t>‹#›</a:t>
            </a:fld>
            <a:endParaRPr lang="en-US"/>
          </a:p>
        </p:txBody>
      </p:sp>
    </p:spTree>
    <p:extLst>
      <p:ext uri="{BB962C8B-B14F-4D97-AF65-F5344CB8AC3E}">
        <p14:creationId xmlns:p14="http://schemas.microsoft.com/office/powerpoint/2010/main" val="3256168095"/>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012726"/>
            <a:ext cx="7772400" cy="1021556"/>
          </a:xfrm>
        </p:spPr>
        <p:txBody>
          <a:bodyPr anchor="t"/>
          <a:lstStyle>
            <a:lvl1pPr algn="ctr">
              <a:defRPr sz="4000" b="1" cap="all">
                <a:solidFill>
                  <a:schemeClr val="bg1"/>
                </a:solidFill>
              </a:defRPr>
            </a:lvl1pPr>
          </a:lstStyle>
          <a:p>
            <a:r>
              <a:rPr lang="en-GB" dirty="0" smtClean="0"/>
              <a:t>Click to edit Master title style</a:t>
            </a:r>
            <a:endParaRPr lang="en-US" dirty="0"/>
          </a:p>
        </p:txBody>
      </p:sp>
      <p:sp>
        <p:nvSpPr>
          <p:cNvPr id="4" name="Date Placeholder 3"/>
          <p:cNvSpPr>
            <a:spLocks noGrp="1"/>
          </p:cNvSpPr>
          <p:nvPr>
            <p:ph type="dt" sz="half" idx="10"/>
          </p:nvPr>
        </p:nvSpPr>
        <p:spPr/>
        <p:txBody>
          <a:bodyPr/>
          <a:lstStyle/>
          <a:p>
            <a:fld id="{9F1BBC28-CBD3-7E42-9ABB-2E62BB7F1DEC}"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2A280-91C2-3C49-9998-BA77797C143D}" type="slidenum">
              <a:rPr lang="en-US" smtClean="0"/>
              <a:t>‹#›</a:t>
            </a:fld>
            <a:endParaRPr lang="en-US"/>
          </a:p>
        </p:txBody>
      </p:sp>
    </p:spTree>
    <p:extLst>
      <p:ext uri="{BB962C8B-B14F-4D97-AF65-F5344CB8AC3E}">
        <p14:creationId xmlns:p14="http://schemas.microsoft.com/office/powerpoint/2010/main" val="1529028061"/>
      </p:ext>
    </p:extLst>
  </p:cSld>
  <p:clrMapOvr>
    <a:masterClrMapping/>
  </p:clrMapOvr>
  <p:transition spd="slow"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F1BBC28-CBD3-7E42-9ABB-2E62BB7F1DEC}" type="datetimeFigureOut">
              <a:rPr lang="en-US" smtClean="0"/>
              <a:t>9/4/2019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2A280-91C2-3C49-9998-BA77797C143D}" type="slidenum">
              <a:rPr lang="en-US" smtClean="0"/>
              <a:t>‹#›</a:t>
            </a:fld>
            <a:endParaRPr lang="en-US"/>
          </a:p>
        </p:txBody>
      </p:sp>
    </p:spTree>
    <p:extLst>
      <p:ext uri="{BB962C8B-B14F-4D97-AF65-F5344CB8AC3E}">
        <p14:creationId xmlns:p14="http://schemas.microsoft.com/office/powerpoint/2010/main" val="631500946"/>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F1BBC28-CBD3-7E42-9ABB-2E62BB7F1DEC}" type="datetimeFigureOut">
              <a:rPr lang="en-US" smtClean="0"/>
              <a:t>9/4/2019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B2A280-91C2-3C49-9998-BA77797C143D}" type="slidenum">
              <a:rPr lang="en-US" smtClean="0"/>
              <a:t>‹#›</a:t>
            </a:fld>
            <a:endParaRPr lang="en-US"/>
          </a:p>
        </p:txBody>
      </p:sp>
    </p:spTree>
    <p:extLst>
      <p:ext uri="{BB962C8B-B14F-4D97-AF65-F5344CB8AC3E}">
        <p14:creationId xmlns:p14="http://schemas.microsoft.com/office/powerpoint/2010/main" val="4223989962"/>
      </p:ext>
    </p:extLst>
  </p:cSld>
  <p:clrMapOvr>
    <a:masterClrMapping/>
  </p:clrMapOvr>
  <p:transition spd="slow"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F1BBC28-CBD3-7E42-9ABB-2E62BB7F1DEC}" type="datetimeFigureOut">
              <a:rPr lang="en-US" smtClean="0"/>
              <a:t>9/4/2019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B2A280-91C2-3C49-9998-BA77797C143D}" type="slidenum">
              <a:rPr lang="en-US" smtClean="0"/>
              <a:t>‹#›</a:t>
            </a:fld>
            <a:endParaRPr lang="en-US"/>
          </a:p>
        </p:txBody>
      </p:sp>
    </p:spTree>
    <p:extLst>
      <p:ext uri="{BB962C8B-B14F-4D97-AF65-F5344CB8AC3E}">
        <p14:creationId xmlns:p14="http://schemas.microsoft.com/office/powerpoint/2010/main" val="2898134787"/>
      </p:ext>
    </p:extLst>
  </p:cSld>
  <p:clrMapOvr>
    <a:masterClrMapping/>
  </p:clrMapOvr>
  <p:transition spd="slow"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F1BBC28-CBD3-7E42-9ABB-2E62BB7F1DEC}" type="datetimeFigureOut">
              <a:rPr lang="en-US" smtClean="0"/>
              <a:t>9/4/2019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2A280-91C2-3C49-9998-BA77797C143D}" type="slidenum">
              <a:rPr lang="en-US" smtClean="0"/>
              <a:t>‹#›</a:t>
            </a:fld>
            <a:endParaRPr lang="en-US"/>
          </a:p>
        </p:txBody>
      </p:sp>
    </p:spTree>
    <p:extLst>
      <p:ext uri="{BB962C8B-B14F-4D97-AF65-F5344CB8AC3E}">
        <p14:creationId xmlns:p14="http://schemas.microsoft.com/office/powerpoint/2010/main" val="2953975510"/>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F1BBC28-CBD3-7E42-9ABB-2E62BB7F1DEC}"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2A280-91C2-3C49-9998-BA77797C143D}" type="slidenum">
              <a:rPr lang="en-US" smtClean="0"/>
              <a:t>‹#›</a:t>
            </a:fld>
            <a:endParaRPr lang="en-US"/>
          </a:p>
        </p:txBody>
      </p:sp>
    </p:spTree>
    <p:extLst>
      <p:ext uri="{BB962C8B-B14F-4D97-AF65-F5344CB8AC3E}">
        <p14:creationId xmlns:p14="http://schemas.microsoft.com/office/powerpoint/2010/main" val="3470719945"/>
      </p:ext>
    </p:extLst>
  </p:cSld>
  <p:clrMapOvr>
    <a:masterClrMapping/>
  </p:clrMapOvr>
  <p:transition spd="slow"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F1BBC28-CBD3-7E42-9ABB-2E62BB7F1DEC}" type="datetimeFigureOut">
              <a:rPr lang="en-US" smtClean="0"/>
              <a:t>9/4/2019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2A280-91C2-3C49-9998-BA77797C143D}" type="slidenum">
              <a:rPr lang="en-US" smtClean="0"/>
              <a:t>‹#›</a:t>
            </a:fld>
            <a:endParaRPr lang="en-US"/>
          </a:p>
        </p:txBody>
      </p:sp>
    </p:spTree>
    <p:extLst>
      <p:ext uri="{BB962C8B-B14F-4D97-AF65-F5344CB8AC3E}">
        <p14:creationId xmlns:p14="http://schemas.microsoft.com/office/powerpoint/2010/main" val="673774284"/>
      </p:ext>
    </p:extLst>
  </p:cSld>
  <p:clrMapOvr>
    <a:masterClrMapping/>
  </p:clrMapOvr>
  <p:transition spd="slow"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F1BBC28-CBD3-7E42-9ABB-2E62BB7F1DEC}"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2A280-91C2-3C49-9998-BA77797C143D}" type="slidenum">
              <a:rPr lang="en-US" smtClean="0"/>
              <a:t>‹#›</a:t>
            </a:fld>
            <a:endParaRPr lang="en-US"/>
          </a:p>
        </p:txBody>
      </p:sp>
    </p:spTree>
    <p:extLst>
      <p:ext uri="{BB962C8B-B14F-4D97-AF65-F5344CB8AC3E}">
        <p14:creationId xmlns:p14="http://schemas.microsoft.com/office/powerpoint/2010/main" val="3429898674"/>
      </p:ext>
    </p:extLst>
  </p:cSld>
  <p:clrMapOvr>
    <a:masterClrMapping/>
  </p:clrMapOvr>
  <p:transition spd="slow"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F1BBC28-CBD3-7E42-9ABB-2E62BB7F1DEC}"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2A280-91C2-3C49-9998-BA77797C143D}" type="slidenum">
              <a:rPr lang="en-US" smtClean="0"/>
              <a:t>‹#›</a:t>
            </a:fld>
            <a:endParaRPr lang="en-US"/>
          </a:p>
        </p:txBody>
      </p:sp>
    </p:spTree>
    <p:extLst>
      <p:ext uri="{BB962C8B-B14F-4D97-AF65-F5344CB8AC3E}">
        <p14:creationId xmlns:p14="http://schemas.microsoft.com/office/powerpoint/2010/main" val="4242661024"/>
      </p:ext>
    </p:extLst>
  </p:cSld>
  <p:clrMapOvr>
    <a:masterClrMapping/>
  </p:clrMapOvr>
  <p:transition spd="slow"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NIW-PPT-TEMPLATES-signoff.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3" y="0"/>
            <a:ext cx="9135879" cy="5143500"/>
          </a:xfrm>
          <a:prstGeom prst="rect">
            <a:avLst/>
          </a:prstGeom>
        </p:spPr>
      </p:pic>
      <p:sp>
        <p:nvSpPr>
          <p:cNvPr id="2" name="Date Placeholder 1"/>
          <p:cNvSpPr>
            <a:spLocks noGrp="1"/>
          </p:cNvSpPr>
          <p:nvPr>
            <p:ph type="dt" sz="half" idx="10"/>
          </p:nvPr>
        </p:nvSpPr>
        <p:spPr/>
        <p:txBody>
          <a:bodyPr/>
          <a:lstStyle/>
          <a:p>
            <a:fld id="{9F1BBC28-CBD3-7E42-9ABB-2E62BB7F1DEC}" type="datetimeFigureOut">
              <a:rPr lang="en-US" smtClean="0"/>
              <a:t>9/4/2019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B2A280-91C2-3C49-9998-BA77797C143D}" type="slidenum">
              <a:rPr lang="en-US" smtClean="0"/>
              <a:t>‹#›</a:t>
            </a:fld>
            <a:endParaRPr lang="en-US"/>
          </a:p>
        </p:txBody>
      </p:sp>
    </p:spTree>
    <p:extLst>
      <p:ext uri="{BB962C8B-B14F-4D97-AF65-F5344CB8AC3E}">
        <p14:creationId xmlns:p14="http://schemas.microsoft.com/office/powerpoint/2010/main" val="1509647186"/>
      </p:ext>
    </p:extLst>
  </p:cSld>
  <p:clrMapOvr>
    <a:masterClrMapping/>
  </p:clrMapOvr>
  <p:transition spd="slow" advClick="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012727"/>
            <a:ext cx="7772400" cy="1021556"/>
          </a:xfrm>
        </p:spPr>
        <p:txBody>
          <a:bodyPr anchor="t"/>
          <a:lstStyle>
            <a:lvl1pPr algn="ctr">
              <a:defRPr sz="3000" b="1" cap="all">
                <a:solidFill>
                  <a:schemeClr val="bg1"/>
                </a:solidFill>
              </a:defRPr>
            </a:lvl1pPr>
          </a:lstStyle>
          <a:p>
            <a:r>
              <a:rPr lang="en-GB" dirty="0" smtClean="0"/>
              <a:t>Click to edit Master title style</a:t>
            </a:r>
            <a:endParaRPr lang="en-US" dirty="0"/>
          </a:p>
        </p:txBody>
      </p:sp>
      <p:sp>
        <p:nvSpPr>
          <p:cNvPr id="4" name="Date Placeholder 3"/>
          <p:cNvSpPr>
            <a:spLocks noGrp="1"/>
          </p:cNvSpPr>
          <p:nvPr>
            <p:ph type="dt" sz="half" idx="10"/>
          </p:nvPr>
        </p:nvSpPr>
        <p:spPr/>
        <p:txBody>
          <a:bodyPr/>
          <a:lstStyle/>
          <a:p>
            <a:fld id="{9F1BBC28-CBD3-7E42-9ABB-2E62BB7F1DEC}" type="datetimeFigureOut">
              <a:rPr lang="en-US" smtClean="0"/>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2A280-91C2-3C49-9998-BA77797C143D}" type="slidenum">
              <a:rPr lang="en-US" smtClean="0"/>
              <a:t>‹#›</a:t>
            </a:fld>
            <a:endParaRPr lang="en-US"/>
          </a:p>
        </p:txBody>
      </p:sp>
    </p:spTree>
    <p:extLst>
      <p:ext uri="{BB962C8B-B14F-4D97-AF65-F5344CB8AC3E}">
        <p14:creationId xmlns:p14="http://schemas.microsoft.com/office/powerpoint/2010/main" val="126922539"/>
      </p:ext>
    </p:extLst>
  </p:cSld>
  <p:clrMapOvr>
    <a:masterClrMapping/>
  </p:clrMapOvr>
  <p:transition spd="slow"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F1BBC28-CBD3-7E42-9ABB-2E62BB7F1DEC}" type="datetimeFigureOut">
              <a:rPr lang="en-US" smtClean="0"/>
              <a:t>9/4/2019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2A280-91C2-3C49-9998-BA77797C143D}" type="slidenum">
              <a:rPr lang="en-US" smtClean="0"/>
              <a:t>‹#›</a:t>
            </a:fld>
            <a:endParaRPr lang="en-US"/>
          </a:p>
        </p:txBody>
      </p:sp>
    </p:spTree>
    <p:extLst>
      <p:ext uri="{BB962C8B-B14F-4D97-AF65-F5344CB8AC3E}">
        <p14:creationId xmlns:p14="http://schemas.microsoft.com/office/powerpoint/2010/main" val="2611625413"/>
      </p:ext>
    </p:extLst>
  </p:cSld>
  <p:clrMapOvr>
    <a:masterClrMapping/>
  </p:clrMapOvr>
  <p:transition spd="slow"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F1BBC28-CBD3-7E42-9ABB-2E62BB7F1DEC}" type="datetimeFigureOut">
              <a:rPr lang="en-US" smtClean="0"/>
              <a:t>9/4/2019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B2A280-91C2-3C49-9998-BA77797C143D}" type="slidenum">
              <a:rPr lang="en-US" smtClean="0"/>
              <a:t>‹#›</a:t>
            </a:fld>
            <a:endParaRPr lang="en-US"/>
          </a:p>
        </p:txBody>
      </p:sp>
    </p:spTree>
    <p:extLst>
      <p:ext uri="{BB962C8B-B14F-4D97-AF65-F5344CB8AC3E}">
        <p14:creationId xmlns:p14="http://schemas.microsoft.com/office/powerpoint/2010/main" val="4205770017"/>
      </p:ext>
    </p:extLst>
  </p:cSld>
  <p:clrMapOvr>
    <a:masterClrMapping/>
  </p:clrMapOvr>
  <p:transition spd="slow"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F1BBC28-CBD3-7E42-9ABB-2E62BB7F1DEC}" type="datetimeFigureOut">
              <a:rPr lang="en-US" smtClean="0"/>
              <a:t>9/4/2019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B2A280-91C2-3C49-9998-BA77797C143D}" type="slidenum">
              <a:rPr lang="en-US" smtClean="0"/>
              <a:t>‹#›</a:t>
            </a:fld>
            <a:endParaRPr lang="en-US"/>
          </a:p>
        </p:txBody>
      </p:sp>
    </p:spTree>
    <p:extLst>
      <p:ext uri="{BB962C8B-B14F-4D97-AF65-F5344CB8AC3E}">
        <p14:creationId xmlns:p14="http://schemas.microsoft.com/office/powerpoint/2010/main" val="1848506337"/>
      </p:ext>
    </p:extLst>
  </p:cSld>
  <p:clrMapOvr>
    <a:masterClrMapping/>
  </p:clrMapOvr>
  <p:transition spd="slow"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GB"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F1BBC28-CBD3-7E42-9ABB-2E62BB7F1DEC}" type="datetimeFigureOut">
              <a:rPr lang="en-US" smtClean="0"/>
              <a:t>9/4/2019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2A280-91C2-3C49-9998-BA77797C143D}" type="slidenum">
              <a:rPr lang="en-US" smtClean="0"/>
              <a:t>‹#›</a:t>
            </a:fld>
            <a:endParaRPr lang="en-US"/>
          </a:p>
        </p:txBody>
      </p:sp>
    </p:spTree>
    <p:extLst>
      <p:ext uri="{BB962C8B-B14F-4D97-AF65-F5344CB8AC3E}">
        <p14:creationId xmlns:p14="http://schemas.microsoft.com/office/powerpoint/2010/main" val="3773757508"/>
      </p:ext>
    </p:extLst>
  </p:cSld>
  <p:clrMapOvr>
    <a:masterClrMapping/>
  </p:clrMapOvr>
  <p:transition spd="slow"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GB"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F1BBC28-CBD3-7E42-9ABB-2E62BB7F1DEC}" type="datetimeFigureOut">
              <a:rPr lang="en-US" smtClean="0"/>
              <a:t>9/4/2019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2A280-91C2-3C49-9998-BA77797C143D}" type="slidenum">
              <a:rPr lang="en-US" smtClean="0"/>
              <a:t>‹#›</a:t>
            </a:fld>
            <a:endParaRPr lang="en-US"/>
          </a:p>
        </p:txBody>
      </p:sp>
    </p:spTree>
    <p:extLst>
      <p:ext uri="{BB962C8B-B14F-4D97-AF65-F5344CB8AC3E}">
        <p14:creationId xmlns:p14="http://schemas.microsoft.com/office/powerpoint/2010/main" val="3481735517"/>
      </p:ext>
    </p:extLst>
  </p:cSld>
  <p:clrMapOvr>
    <a:masterClrMapping/>
  </p:clrMapOvr>
  <p:transition spd="slow"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NIW-PPT-TEMPLATES-MAIN.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 y="0"/>
            <a:ext cx="9135879" cy="5143500"/>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 36pt</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 body 24pt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F1BBC28-CBD3-7E42-9ABB-2E62BB7F1DEC}" type="datetimeFigureOut">
              <a:rPr lang="en-US" smtClean="0"/>
              <a:t>9/4/2019</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5B2A280-91C2-3C49-9998-BA77797C143D}" type="slidenum">
              <a:rPr lang="en-US" smtClean="0"/>
              <a:t>‹#›</a:t>
            </a:fld>
            <a:endParaRPr lang="en-US"/>
          </a:p>
        </p:txBody>
      </p:sp>
    </p:spTree>
    <p:extLst>
      <p:ext uri="{BB962C8B-B14F-4D97-AF65-F5344CB8AC3E}">
        <p14:creationId xmlns:p14="http://schemas.microsoft.com/office/powerpoint/2010/main" val="2281364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l" defTabSz="342900" rtl="0" eaLnBrk="1" latinLnBrk="0" hangingPunct="1">
        <a:spcBef>
          <a:spcPct val="0"/>
        </a:spcBef>
        <a:buNone/>
        <a:defRPr sz="27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NIW-PPT-TEMPLATES-MAIN.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 36pt</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 body 24pt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F1BBC28-CBD3-7E42-9ABB-2E62BB7F1DEC}" type="datetimeFigureOut">
              <a:rPr lang="en-US" smtClean="0"/>
              <a:t>9/4/2019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5B2A280-91C2-3C49-9998-BA77797C143D}" type="slidenum">
              <a:rPr lang="en-US" smtClean="0"/>
              <a:t>‹#›</a:t>
            </a:fld>
            <a:endParaRPr lang="en-US"/>
          </a:p>
        </p:txBody>
      </p:sp>
    </p:spTree>
    <p:extLst>
      <p:ext uri="{BB962C8B-B14F-4D97-AF65-F5344CB8AC3E}">
        <p14:creationId xmlns:p14="http://schemas.microsoft.com/office/powerpoint/2010/main" val="127710669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advClick="0"/>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6.png"/><Relationship Id="rId7"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emf"/></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2.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hemeOverride" Target="../theme/themeOverride1.xml"/><Relationship Id="rId5" Type="http://schemas.openxmlformats.org/officeDocument/2006/relationships/image" Target="../media/image1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193" y="1425096"/>
            <a:ext cx="8865189" cy="1048389"/>
          </a:xfrm>
        </p:spPr>
        <p:txBody>
          <a:bodyPr>
            <a:normAutofit fontScale="90000"/>
          </a:bodyPr>
          <a:lstStyle/>
          <a:p>
            <a:r>
              <a:rPr lang="en-GB" altLang="en-US" b="1" dirty="0" smtClean="0">
                <a:solidFill>
                  <a:srgbClr val="00438A"/>
                </a:solidFill>
                <a:latin typeface="Calibri" panose="020F0502020204030204" pitchFamily="34" charset="0"/>
              </a:rPr>
              <a:t>Sustainable </a:t>
            </a:r>
            <a:r>
              <a:rPr lang="en-GB" altLang="en-US" b="1" dirty="0">
                <a:solidFill>
                  <a:srgbClr val="00438A"/>
                </a:solidFill>
                <a:latin typeface="Calibri" panose="020F0502020204030204" pitchFamily="34" charset="0"/>
              </a:rPr>
              <a:t>Catchment area Management </a:t>
            </a:r>
            <a:r>
              <a:rPr lang="en-GB" altLang="en-US" b="1" dirty="0" smtClean="0">
                <a:solidFill>
                  <a:srgbClr val="00438A"/>
                </a:solidFill>
                <a:latin typeface="Calibri" panose="020F0502020204030204" pitchFamily="34" charset="0"/>
              </a:rPr>
              <a:t>Planning</a:t>
            </a:r>
            <a:br>
              <a:rPr lang="en-GB" altLang="en-US" b="1" dirty="0" smtClean="0">
                <a:solidFill>
                  <a:srgbClr val="00438A"/>
                </a:solidFill>
                <a:latin typeface="Calibri" panose="020F0502020204030204" pitchFamily="34" charset="0"/>
              </a:rPr>
            </a:br>
            <a:r>
              <a:rPr lang="en-GB" altLang="en-US" b="1" dirty="0" smtClean="0">
                <a:solidFill>
                  <a:srgbClr val="00438A"/>
                </a:solidFill>
                <a:latin typeface="Calibri" panose="020F0502020204030204" pitchFamily="34" charset="0"/>
              </a:rPr>
              <a:t> ‘SCaMP NI’</a:t>
            </a:r>
            <a:endParaRPr lang="en-GB" altLang="en-US" b="1" dirty="0">
              <a:solidFill>
                <a:schemeClr val="tx2"/>
              </a:solidFill>
              <a:latin typeface="Calibri" panose="020F0502020204030204" pitchFamily="34" charset="0"/>
            </a:endParaRPr>
          </a:p>
        </p:txBody>
      </p:sp>
      <p:sp>
        <p:nvSpPr>
          <p:cNvPr id="4" name="Subtitle 4"/>
          <p:cNvSpPr txBox="1">
            <a:spLocks/>
          </p:cNvSpPr>
          <p:nvPr/>
        </p:nvSpPr>
        <p:spPr>
          <a:xfrm>
            <a:off x="2652516" y="2683994"/>
            <a:ext cx="3861639" cy="822302"/>
          </a:xfrm>
          <a:prstGeom prst="rect">
            <a:avLst/>
          </a:prstGeom>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400" b="0" i="0" u="none" strike="noStrike" kern="1200" cap="none" spc="0" normalizeH="0" baseline="0" noProof="0" dirty="0" smtClean="0">
                <a:ln>
                  <a:noFill/>
                </a:ln>
                <a:solidFill>
                  <a:srgbClr val="1F497D"/>
                </a:solidFill>
                <a:effectLst/>
                <a:uLnTx/>
                <a:uFillTx/>
                <a:latin typeface="Calibri"/>
                <a:ea typeface="+mn-ea"/>
                <a:cs typeface="+mn-cs"/>
              </a:rPr>
              <a:t>Dymphna Gallagher</a:t>
            </a:r>
          </a:p>
          <a:p>
            <a:pPr lvl="0">
              <a:defRPr/>
            </a:pPr>
            <a:r>
              <a:rPr lang="en-GB" b="1" dirty="0">
                <a:solidFill>
                  <a:srgbClr val="1F497D"/>
                </a:solidFill>
              </a:rPr>
              <a:t>Head of Drinking Water Regulation</a:t>
            </a:r>
            <a:endParaRPr kumimoji="0" lang="en-GB" sz="2400" b="1" i="0" u="none" strike="noStrike" kern="1200" cap="none" spc="0" normalizeH="0" baseline="0" noProof="0" dirty="0" smtClean="0">
              <a:ln>
                <a:noFill/>
              </a:ln>
              <a:solidFill>
                <a:srgbClr val="1F497D"/>
              </a:solidFill>
              <a:effectLst/>
              <a:uLnTx/>
              <a:uFillTx/>
              <a:latin typeface="Calibri"/>
              <a:ea typeface="+mn-ea"/>
              <a:cs typeface="+mn-cs"/>
            </a:endParaRPr>
          </a:p>
        </p:txBody>
      </p:sp>
      <p:pic>
        <p:nvPicPr>
          <p:cNvPr id="5" name="Picture 4"/>
          <p:cNvPicPr>
            <a:picLocks noChangeAspect="1"/>
          </p:cNvPicPr>
          <p:nvPr/>
        </p:nvPicPr>
        <p:blipFill>
          <a:blip r:embed="rId3"/>
          <a:stretch>
            <a:fillRect/>
          </a:stretch>
        </p:blipFill>
        <p:spPr>
          <a:xfrm>
            <a:off x="359430" y="291896"/>
            <a:ext cx="2161905" cy="952381"/>
          </a:xfrm>
          <a:prstGeom prst="rect">
            <a:avLst/>
          </a:prstGeom>
        </p:spPr>
      </p:pic>
    </p:spTree>
    <p:extLst>
      <p:ext uri="{BB962C8B-B14F-4D97-AF65-F5344CB8AC3E}">
        <p14:creationId xmlns:p14="http://schemas.microsoft.com/office/powerpoint/2010/main" val="443827566"/>
      </p:ext>
    </p:extLst>
  </p:cSld>
  <p:clrMapOvr>
    <a:masterClrMapping/>
  </p:clrMapOvr>
  <p:transition spd="slow"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l="6549" t="4156" r="8173" b="2011"/>
          <a:stretch>
            <a:fillRect/>
          </a:stretch>
        </p:blipFill>
        <p:spPr bwMode="auto">
          <a:xfrm>
            <a:off x="471374" y="829867"/>
            <a:ext cx="2266925" cy="1917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bwMode="auto">
          <a:xfrm>
            <a:off x="0" y="317898"/>
            <a:ext cx="9144000" cy="511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685800">
              <a:defRPr/>
            </a:pPr>
            <a:endParaRPr lang="en-GB" altLang="en-US" sz="1725" b="1" dirty="0">
              <a:solidFill>
                <a:srgbClr val="333399"/>
              </a:solidFill>
              <a:latin typeface="Calibri"/>
            </a:endParaRPr>
          </a:p>
          <a:p>
            <a:pPr defTabSz="685800" fontAlgn="auto">
              <a:spcBef>
                <a:spcPts val="0"/>
              </a:spcBef>
              <a:spcAft>
                <a:spcPts val="0"/>
              </a:spcAft>
              <a:defRPr/>
            </a:pPr>
            <a:r>
              <a:rPr lang="en-GB" altLang="en-US" sz="2700" b="1" dirty="0" smtClean="0">
                <a:solidFill>
                  <a:srgbClr val="00438A"/>
                </a:solidFill>
                <a:latin typeface="Calibri" panose="020F0502020204030204" pitchFamily="34" charset="0"/>
                <a:ea typeface="+mn-ea"/>
                <a:cs typeface="+mn-cs"/>
              </a:rPr>
              <a:t>SCaMP NI – </a:t>
            </a:r>
            <a:r>
              <a:rPr lang="en-GB" altLang="en-US" sz="2700" b="1" dirty="0" err="1" smtClean="0">
                <a:solidFill>
                  <a:srgbClr val="00438A"/>
                </a:solidFill>
                <a:latin typeface="Calibri" panose="020F0502020204030204" pitchFamily="34" charset="0"/>
                <a:ea typeface="+mn-ea"/>
                <a:cs typeface="+mn-cs"/>
              </a:rPr>
              <a:t>Interreg</a:t>
            </a:r>
            <a:r>
              <a:rPr lang="en-GB" altLang="en-US" sz="2700" b="1" dirty="0" smtClean="0">
                <a:solidFill>
                  <a:srgbClr val="00438A"/>
                </a:solidFill>
                <a:latin typeface="Calibri" panose="020F0502020204030204" pitchFamily="34" charset="0"/>
                <a:ea typeface="+mn-ea"/>
                <a:cs typeface="+mn-cs"/>
              </a:rPr>
              <a:t>  CABB with RSPB</a:t>
            </a:r>
          </a:p>
          <a:p>
            <a:pPr defTabSz="685800" fontAlgn="auto">
              <a:spcBef>
                <a:spcPts val="0"/>
              </a:spcBef>
              <a:spcAft>
                <a:spcPts val="0"/>
              </a:spcAft>
              <a:defRPr/>
            </a:pPr>
            <a:endParaRPr lang="en-GB" sz="2700" dirty="0">
              <a:solidFill>
                <a:srgbClr val="00438A"/>
              </a:solidFill>
              <a:latin typeface="Calibri" panose="020F0502020204030204"/>
            </a:endParaRPr>
          </a:p>
        </p:txBody>
      </p:sp>
      <p:sp>
        <p:nvSpPr>
          <p:cNvPr id="45062" name="TextBox 5"/>
          <p:cNvSpPr txBox="1">
            <a:spLocks noChangeArrowheads="1"/>
          </p:cNvSpPr>
          <p:nvPr/>
        </p:nvSpPr>
        <p:spPr bwMode="auto">
          <a:xfrm>
            <a:off x="2538743" y="834005"/>
            <a:ext cx="514295"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endParaRPr lang="en-GB" altLang="en-US" sz="1350">
              <a:solidFill>
                <a:srgbClr val="000000"/>
              </a:solidFill>
            </a:endParaRPr>
          </a:p>
          <a:p>
            <a:pPr defTabSz="685800" fontAlgn="base">
              <a:spcBef>
                <a:spcPct val="0"/>
              </a:spcBef>
              <a:spcAft>
                <a:spcPct val="0"/>
              </a:spcAft>
            </a:pPr>
            <a:endParaRPr lang="en-GB" altLang="en-US" sz="1350">
              <a:solidFill>
                <a:srgbClr val="000000"/>
              </a:solidFill>
            </a:endParaRPr>
          </a:p>
        </p:txBody>
      </p:sp>
      <p:sp>
        <p:nvSpPr>
          <p:cNvPr id="2" name="Oval 1"/>
          <p:cNvSpPr/>
          <p:nvPr/>
        </p:nvSpPr>
        <p:spPr>
          <a:xfrm>
            <a:off x="1669892" y="1554520"/>
            <a:ext cx="491417" cy="538776"/>
          </a:xfrm>
          <a:prstGeom prst="ellipse">
            <a:avLst/>
          </a:prstGeom>
          <a:solidFill>
            <a:srgbClr val="FFFF00"/>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Oval 6"/>
          <p:cNvSpPr/>
          <p:nvPr/>
        </p:nvSpPr>
        <p:spPr>
          <a:xfrm>
            <a:off x="2015378" y="1163842"/>
            <a:ext cx="291861" cy="269388"/>
          </a:xfrm>
          <a:prstGeom prst="ellipse">
            <a:avLst/>
          </a:prstGeom>
          <a:solidFill>
            <a:srgbClr val="FF00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p:cNvSpPr/>
          <p:nvPr/>
        </p:nvSpPr>
        <p:spPr>
          <a:xfrm>
            <a:off x="1741104" y="2063684"/>
            <a:ext cx="139461" cy="160219"/>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Oval 16"/>
          <p:cNvSpPr/>
          <p:nvPr/>
        </p:nvSpPr>
        <p:spPr>
          <a:xfrm>
            <a:off x="1832974" y="1343803"/>
            <a:ext cx="139461" cy="160219"/>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p:cNvSpPr txBox="1"/>
          <p:nvPr/>
        </p:nvSpPr>
        <p:spPr>
          <a:xfrm>
            <a:off x="3959" y="3008924"/>
            <a:ext cx="3124649" cy="2031325"/>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dirty="0" smtClean="0">
                <a:solidFill>
                  <a:srgbClr val="00438A"/>
                </a:solidFill>
                <a:latin typeface="Calibri" pitchFamily="34" charset="0"/>
              </a:rPr>
              <a:t>2013/14 Bog Restoration project at Garron Plateau</a:t>
            </a:r>
          </a:p>
          <a:p>
            <a:pPr marL="285750" indent="-285750">
              <a:buFont typeface="Arial" panose="020B0604020202020204" pitchFamily="34" charset="0"/>
              <a:buChar char="•"/>
            </a:pPr>
            <a:endParaRPr lang="en-GB" dirty="0" smtClean="0">
              <a:solidFill>
                <a:srgbClr val="00438A"/>
              </a:solidFill>
              <a:latin typeface="Calibri" pitchFamily="34" charset="0"/>
            </a:endParaRPr>
          </a:p>
          <a:p>
            <a:pPr marL="285750" indent="-285750">
              <a:buFont typeface="Arial" panose="020B0604020202020204" pitchFamily="34" charset="0"/>
              <a:buChar char="•"/>
            </a:pPr>
            <a:r>
              <a:rPr lang="en-GB" dirty="0" smtClean="0">
                <a:solidFill>
                  <a:srgbClr val="00438A"/>
                </a:solidFill>
                <a:latin typeface="Calibri" pitchFamily="34" charset="0"/>
              </a:rPr>
              <a:t>2018/19 CABB INTERREG </a:t>
            </a:r>
            <a:r>
              <a:rPr lang="en-GB" dirty="0">
                <a:solidFill>
                  <a:srgbClr val="00438A"/>
                </a:solidFill>
                <a:latin typeface="Calibri" pitchFamily="34" charset="0"/>
              </a:rPr>
              <a:t>VA Bog Restoration </a:t>
            </a:r>
            <a:r>
              <a:rPr lang="en-GB" dirty="0" smtClean="0">
                <a:solidFill>
                  <a:srgbClr val="00438A"/>
                </a:solidFill>
                <a:latin typeface="Calibri" pitchFamily="34" charset="0"/>
              </a:rPr>
              <a:t>project</a:t>
            </a:r>
          </a:p>
          <a:p>
            <a:pPr marL="285750" indent="-285750">
              <a:buFont typeface="Arial" panose="020B0604020202020204" pitchFamily="34" charset="0"/>
              <a:buChar char="•"/>
            </a:pPr>
            <a:endParaRPr lang="en-GB" dirty="0" smtClean="0">
              <a:solidFill>
                <a:srgbClr val="00438A"/>
              </a:solidFill>
              <a:latin typeface="Calibri" pitchFamily="34" charset="0"/>
            </a:endParaRPr>
          </a:p>
          <a:p>
            <a:pPr marL="285750" indent="-285750">
              <a:buFont typeface="Arial" panose="020B0604020202020204" pitchFamily="34" charset="0"/>
              <a:buChar char="•"/>
            </a:pPr>
            <a:r>
              <a:rPr lang="en-GB" dirty="0" smtClean="0">
                <a:solidFill>
                  <a:srgbClr val="00438A"/>
                </a:solidFill>
                <a:latin typeface="Calibri" pitchFamily="34" charset="0"/>
              </a:rPr>
              <a:t>Academic Research by QUB</a:t>
            </a:r>
            <a:endParaRPr lang="en-GB" dirty="0">
              <a:solidFill>
                <a:srgbClr val="00438A"/>
              </a:solidFill>
              <a:latin typeface="Calibri" pitchFamily="34" charset="0"/>
            </a:endParaRPr>
          </a:p>
        </p:txBody>
      </p:sp>
      <p:cxnSp>
        <p:nvCxnSpPr>
          <p:cNvPr id="15" name="Straight Connector 14"/>
          <p:cNvCxnSpPr/>
          <p:nvPr/>
        </p:nvCxnSpPr>
        <p:spPr>
          <a:xfrm>
            <a:off x="3053038" y="753979"/>
            <a:ext cx="0" cy="4146884"/>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284543" y="1186882"/>
            <a:ext cx="5436264" cy="3693319"/>
          </a:xfrm>
          <a:prstGeom prst="rect">
            <a:avLst/>
          </a:prstGeom>
          <a:noFill/>
        </p:spPr>
        <p:txBody>
          <a:bodyPr wrap="square" rtlCol="0">
            <a:spAutoFit/>
          </a:bodyPr>
          <a:lstStyle/>
          <a:p>
            <a:pPr marL="257175" lvl="2" indent="-257175" defTabSz="685800" eaLnBrk="0" fontAlgn="base" hangingPunct="0">
              <a:spcBef>
                <a:spcPct val="0"/>
              </a:spcBef>
              <a:spcAft>
                <a:spcPct val="0"/>
              </a:spcAft>
              <a:buFontTx/>
              <a:buChar char="•"/>
              <a:defRPr/>
            </a:pPr>
            <a:r>
              <a:rPr lang="en-GB" dirty="0" smtClean="0">
                <a:solidFill>
                  <a:srgbClr val="00438A"/>
                </a:solidFill>
                <a:latin typeface="Calibri" pitchFamily="34" charset="0"/>
              </a:rPr>
              <a:t>CABB PROJECT - £145K INTERREG funding </a:t>
            </a:r>
          </a:p>
          <a:p>
            <a:pPr marL="257175" lvl="2" indent="-257175" defTabSz="685800" eaLnBrk="0" fontAlgn="base" hangingPunct="0">
              <a:spcBef>
                <a:spcPct val="0"/>
              </a:spcBef>
              <a:spcAft>
                <a:spcPct val="0"/>
              </a:spcAft>
              <a:buFontTx/>
              <a:buChar char="•"/>
              <a:defRPr/>
            </a:pPr>
            <a:endParaRPr lang="en-GB" dirty="0" smtClean="0">
              <a:solidFill>
                <a:srgbClr val="00438A"/>
              </a:solidFill>
              <a:latin typeface="Calibri" pitchFamily="34" charset="0"/>
            </a:endParaRPr>
          </a:p>
          <a:p>
            <a:pPr marL="257175" lvl="2" indent="-257175" defTabSz="685800" eaLnBrk="0" fontAlgn="base" hangingPunct="0">
              <a:spcBef>
                <a:spcPct val="0"/>
              </a:spcBef>
              <a:spcAft>
                <a:spcPct val="0"/>
              </a:spcAft>
              <a:buFontTx/>
              <a:buChar char="•"/>
              <a:defRPr/>
            </a:pPr>
            <a:r>
              <a:rPr lang="en-GB" dirty="0" smtClean="0">
                <a:solidFill>
                  <a:srgbClr val="00438A"/>
                </a:solidFill>
                <a:latin typeface="Calibri" pitchFamily="34" charset="0"/>
              </a:rPr>
              <a:t>Dungonnell WTW Raw </a:t>
            </a:r>
            <a:r>
              <a:rPr lang="en-GB" dirty="0">
                <a:solidFill>
                  <a:srgbClr val="00438A"/>
                </a:solidFill>
                <a:latin typeface="Calibri" pitchFamily="34" charset="0"/>
              </a:rPr>
              <a:t>Water quality improvements since 2014:</a:t>
            </a:r>
          </a:p>
          <a:p>
            <a:pPr marL="714375" lvl="3" indent="-257175" defTabSz="685800" eaLnBrk="0" fontAlgn="base" hangingPunct="0">
              <a:spcBef>
                <a:spcPct val="0"/>
              </a:spcBef>
              <a:spcAft>
                <a:spcPct val="0"/>
              </a:spcAft>
              <a:buFontTx/>
              <a:buChar char="•"/>
              <a:defRPr/>
            </a:pPr>
            <a:r>
              <a:rPr lang="en-GB" dirty="0">
                <a:solidFill>
                  <a:srgbClr val="00438A"/>
                </a:solidFill>
                <a:latin typeface="Calibri" pitchFamily="34" charset="0"/>
              </a:rPr>
              <a:t>Decrease in mean Colour of 3.37%</a:t>
            </a:r>
          </a:p>
          <a:p>
            <a:pPr marL="714375" lvl="3" indent="-257175" defTabSz="685800" eaLnBrk="0" fontAlgn="base" hangingPunct="0">
              <a:spcBef>
                <a:spcPct val="0"/>
              </a:spcBef>
              <a:spcAft>
                <a:spcPct val="0"/>
              </a:spcAft>
              <a:buFontTx/>
              <a:buChar char="•"/>
              <a:defRPr/>
            </a:pPr>
            <a:r>
              <a:rPr lang="en-GB" dirty="0">
                <a:solidFill>
                  <a:srgbClr val="00438A"/>
                </a:solidFill>
                <a:latin typeface="Calibri" pitchFamily="34" charset="0"/>
              </a:rPr>
              <a:t>Decrease in mean Turbidity of 25.19%</a:t>
            </a:r>
          </a:p>
          <a:p>
            <a:pPr marL="714375" lvl="3" indent="-257175" defTabSz="685800" eaLnBrk="0" fontAlgn="base" hangingPunct="0">
              <a:spcBef>
                <a:spcPct val="0"/>
              </a:spcBef>
              <a:spcAft>
                <a:spcPct val="0"/>
              </a:spcAft>
              <a:buFontTx/>
              <a:buChar char="•"/>
              <a:defRPr/>
            </a:pPr>
            <a:r>
              <a:rPr lang="en-GB" dirty="0">
                <a:solidFill>
                  <a:srgbClr val="00438A"/>
                </a:solidFill>
                <a:latin typeface="Calibri" pitchFamily="34" charset="0"/>
              </a:rPr>
              <a:t>Decrease in mean TOC of 1.81% </a:t>
            </a:r>
            <a:endParaRPr lang="en-GB" dirty="0" smtClean="0">
              <a:solidFill>
                <a:srgbClr val="00438A"/>
              </a:solidFill>
              <a:latin typeface="Calibri" pitchFamily="34" charset="0"/>
            </a:endParaRPr>
          </a:p>
          <a:p>
            <a:pPr marL="257175" lvl="2" indent="-257175" defTabSz="685800" eaLnBrk="0" fontAlgn="base" hangingPunct="0">
              <a:spcBef>
                <a:spcPct val="0"/>
              </a:spcBef>
              <a:spcAft>
                <a:spcPct val="0"/>
              </a:spcAft>
              <a:buFontTx/>
              <a:buChar char="•"/>
              <a:defRPr/>
            </a:pPr>
            <a:endParaRPr lang="en-GB" dirty="0" smtClean="0">
              <a:solidFill>
                <a:srgbClr val="00438A"/>
              </a:solidFill>
              <a:latin typeface="Calibri" pitchFamily="34" charset="0"/>
            </a:endParaRPr>
          </a:p>
          <a:p>
            <a:pPr marL="257175" lvl="2" indent="-257175" defTabSz="685800" eaLnBrk="0" fontAlgn="base" hangingPunct="0">
              <a:spcBef>
                <a:spcPct val="0"/>
              </a:spcBef>
              <a:spcAft>
                <a:spcPct val="0"/>
              </a:spcAft>
              <a:buFontTx/>
              <a:buChar char="•"/>
              <a:defRPr/>
            </a:pPr>
            <a:r>
              <a:rPr lang="en-GB" dirty="0" smtClean="0">
                <a:solidFill>
                  <a:srgbClr val="00438A"/>
                </a:solidFill>
                <a:latin typeface="Calibri" pitchFamily="34" charset="0"/>
              </a:rPr>
              <a:t>Wildlife habitat restoration, carbon sequestration</a:t>
            </a:r>
          </a:p>
          <a:p>
            <a:pPr marL="257175" lvl="2" indent="-257175" defTabSz="685800" eaLnBrk="0" fontAlgn="base" hangingPunct="0">
              <a:spcBef>
                <a:spcPct val="0"/>
              </a:spcBef>
              <a:spcAft>
                <a:spcPct val="0"/>
              </a:spcAft>
              <a:buFontTx/>
              <a:buChar char="•"/>
              <a:defRPr/>
            </a:pPr>
            <a:endParaRPr lang="en-GB" dirty="0" smtClean="0">
              <a:solidFill>
                <a:srgbClr val="00438A"/>
              </a:solidFill>
              <a:latin typeface="Calibri" pitchFamily="34" charset="0"/>
            </a:endParaRPr>
          </a:p>
          <a:p>
            <a:pPr marL="257175" lvl="2" indent="-257175" defTabSz="685800" eaLnBrk="0" fontAlgn="base" hangingPunct="0">
              <a:spcBef>
                <a:spcPct val="0"/>
              </a:spcBef>
              <a:spcAft>
                <a:spcPct val="0"/>
              </a:spcAft>
              <a:buFontTx/>
              <a:buChar char="•"/>
              <a:defRPr/>
            </a:pPr>
            <a:r>
              <a:rPr lang="en-GB" dirty="0" smtClean="0">
                <a:solidFill>
                  <a:srgbClr val="00438A"/>
                </a:solidFill>
                <a:latin typeface="Calibri" pitchFamily="34" charset="0"/>
              </a:rPr>
              <a:t>PR success for NIW – BBC1, RTE, Radio Ulster, </a:t>
            </a:r>
            <a:r>
              <a:rPr lang="en-GB" dirty="0" err="1" smtClean="0">
                <a:solidFill>
                  <a:srgbClr val="00438A"/>
                </a:solidFill>
                <a:latin typeface="Calibri" pitchFamily="34" charset="0"/>
              </a:rPr>
              <a:t>etc</a:t>
            </a:r>
            <a:endParaRPr lang="en-GB" dirty="0" smtClean="0">
              <a:solidFill>
                <a:srgbClr val="00438A"/>
              </a:solidFill>
              <a:latin typeface="Calibri" pitchFamily="34" charset="0"/>
            </a:endParaRPr>
          </a:p>
          <a:p>
            <a:pPr marL="714375" lvl="3" indent="-257175" defTabSz="685800" eaLnBrk="0" fontAlgn="base" hangingPunct="0">
              <a:spcBef>
                <a:spcPct val="0"/>
              </a:spcBef>
              <a:spcAft>
                <a:spcPct val="0"/>
              </a:spcAft>
              <a:buFontTx/>
              <a:buChar char="•"/>
              <a:defRPr/>
            </a:pPr>
            <a:endParaRPr lang="en-GB" dirty="0">
              <a:solidFill>
                <a:srgbClr val="00438A"/>
              </a:solidFill>
              <a:latin typeface="Calibri" pitchFamily="34" charset="0"/>
            </a:endParaRPr>
          </a:p>
          <a:p>
            <a:pPr marL="285750" indent="-285750">
              <a:buFont typeface="Arial" panose="020B0604020202020204" pitchFamily="34" charset="0"/>
              <a:buChar char="•"/>
            </a:pPr>
            <a:endParaRPr lang="en-GB" dirty="0">
              <a:solidFill>
                <a:srgbClr val="00438A"/>
              </a:solidFill>
              <a:latin typeface="Calibri" pitchFamily="34" charset="0"/>
            </a:endParaRPr>
          </a:p>
        </p:txBody>
      </p:sp>
      <p:pic>
        <p:nvPicPr>
          <p:cNvPr id="1030" name="Picture 6" descr="https://thegreenorganisation.info/wp-content/uploads/2017/03/GO_Logo-Masters-AW-GA-EBP-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9133" y="42721"/>
            <a:ext cx="1264756" cy="168088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544663" y="4310684"/>
            <a:ext cx="4906848" cy="369332"/>
          </a:xfrm>
          <a:prstGeom prst="rect">
            <a:avLst/>
          </a:prstGeom>
          <a:solidFill>
            <a:schemeClr val="bg1"/>
          </a:solidFill>
        </p:spPr>
        <p:txBody>
          <a:bodyPr wrap="square" rtlCol="0">
            <a:spAutoFit/>
          </a:bodyPr>
          <a:lstStyle/>
          <a:p>
            <a:r>
              <a:rPr lang="en-GB" dirty="0" smtClean="0">
                <a:solidFill>
                  <a:srgbClr val="FF0000"/>
                </a:solidFill>
                <a:latin typeface="Calibri" pitchFamily="34" charset="0"/>
              </a:rPr>
              <a:t>Hot off the press – Green Apple Gold Award!</a:t>
            </a:r>
            <a:endParaRPr lang="en-GB" dirty="0">
              <a:solidFill>
                <a:srgbClr val="FF0000"/>
              </a:solidFill>
              <a:latin typeface="Calibri" pitchFamily="34" charset="0"/>
            </a:endParaRPr>
          </a:p>
        </p:txBody>
      </p:sp>
    </p:spTree>
    <p:extLst>
      <p:ext uri="{BB962C8B-B14F-4D97-AF65-F5344CB8AC3E}">
        <p14:creationId xmlns:p14="http://schemas.microsoft.com/office/powerpoint/2010/main" val="2898777423"/>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0" presetClass="entr" presetSubtype="0" fill="hold"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animEffect transition="in" filter="fade">
                                      <p:cBhvr>
                                        <p:cTn id="15" dur="500"/>
                                        <p:tgtEl>
                                          <p:spTgt spid="18">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xEl>
                                              <p:pRg st="4" end="4"/>
                                            </p:txEl>
                                          </p:spTgt>
                                        </p:tgtEl>
                                        <p:attrNameLst>
                                          <p:attrName>style.visibility</p:attrName>
                                        </p:attrNameLst>
                                      </p:cBhvr>
                                      <p:to>
                                        <p:strVal val="visible"/>
                                      </p:to>
                                    </p:set>
                                    <p:animEffect transition="in" filter="fade">
                                      <p:cBhvr>
                                        <p:cTn id="18" dur="500"/>
                                        <p:tgtEl>
                                          <p:spTgt spid="18">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Effect transition="in" filter="fade">
                                      <p:cBhvr>
                                        <p:cTn id="23" dur="500"/>
                                        <p:tgtEl>
                                          <p:spTgt spid="23">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3">
                                            <p:txEl>
                                              <p:pRg st="2" end="2"/>
                                            </p:txEl>
                                          </p:spTgt>
                                        </p:tgtEl>
                                        <p:attrNameLst>
                                          <p:attrName>style.visibility</p:attrName>
                                        </p:attrNameLst>
                                      </p:cBhvr>
                                      <p:to>
                                        <p:strVal val="visible"/>
                                      </p:to>
                                    </p:set>
                                    <p:animEffect transition="in" filter="fade">
                                      <p:cBhvr>
                                        <p:cTn id="26" dur="500"/>
                                        <p:tgtEl>
                                          <p:spTgt spid="23">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xEl>
                                              <p:pRg st="3" end="3"/>
                                            </p:txEl>
                                          </p:spTgt>
                                        </p:tgtEl>
                                        <p:attrNameLst>
                                          <p:attrName>style.visibility</p:attrName>
                                        </p:attrNameLst>
                                      </p:cBhvr>
                                      <p:to>
                                        <p:strVal val="visible"/>
                                      </p:to>
                                    </p:set>
                                    <p:animEffect transition="in" filter="fade">
                                      <p:cBhvr>
                                        <p:cTn id="29" dur="500"/>
                                        <p:tgtEl>
                                          <p:spTgt spid="23">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xEl>
                                              <p:pRg st="4" end="4"/>
                                            </p:txEl>
                                          </p:spTgt>
                                        </p:tgtEl>
                                        <p:attrNameLst>
                                          <p:attrName>style.visibility</p:attrName>
                                        </p:attrNameLst>
                                      </p:cBhvr>
                                      <p:to>
                                        <p:strVal val="visible"/>
                                      </p:to>
                                    </p:set>
                                    <p:animEffect transition="in" filter="fade">
                                      <p:cBhvr>
                                        <p:cTn id="32" dur="500"/>
                                        <p:tgtEl>
                                          <p:spTgt spid="23">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3">
                                            <p:txEl>
                                              <p:pRg st="5" end="5"/>
                                            </p:txEl>
                                          </p:spTgt>
                                        </p:tgtEl>
                                        <p:attrNameLst>
                                          <p:attrName>style.visibility</p:attrName>
                                        </p:attrNameLst>
                                      </p:cBhvr>
                                      <p:to>
                                        <p:strVal val="visible"/>
                                      </p:to>
                                    </p:set>
                                    <p:animEffect transition="in" filter="fade">
                                      <p:cBhvr>
                                        <p:cTn id="35" dur="500"/>
                                        <p:tgtEl>
                                          <p:spTgt spid="23">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3">
                                            <p:txEl>
                                              <p:pRg st="7" end="7"/>
                                            </p:txEl>
                                          </p:spTgt>
                                        </p:tgtEl>
                                        <p:attrNameLst>
                                          <p:attrName>style.visibility</p:attrName>
                                        </p:attrNameLst>
                                      </p:cBhvr>
                                      <p:to>
                                        <p:strVal val="visible"/>
                                      </p:to>
                                    </p:set>
                                    <p:animEffect transition="in" filter="fade">
                                      <p:cBhvr>
                                        <p:cTn id="38" dur="500"/>
                                        <p:tgtEl>
                                          <p:spTgt spid="23">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3">
                                            <p:txEl>
                                              <p:pRg st="9" end="9"/>
                                            </p:txEl>
                                          </p:spTgt>
                                        </p:tgtEl>
                                        <p:attrNameLst>
                                          <p:attrName>style.visibility</p:attrName>
                                        </p:attrNameLst>
                                      </p:cBhvr>
                                      <p:to>
                                        <p:strVal val="visible"/>
                                      </p:to>
                                    </p:set>
                                    <p:animEffect transition="in" filter="fade">
                                      <p:cBhvr>
                                        <p:cTn id="41" dur="500"/>
                                        <p:tgtEl>
                                          <p:spTgt spid="23">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l="6549" t="4156" r="8173" b="2011"/>
          <a:stretch>
            <a:fillRect/>
          </a:stretch>
        </p:blipFill>
        <p:spPr bwMode="auto">
          <a:xfrm>
            <a:off x="471374" y="829867"/>
            <a:ext cx="2266925" cy="1917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bwMode="auto">
          <a:xfrm>
            <a:off x="0" y="317898"/>
            <a:ext cx="9144000" cy="511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685800">
              <a:defRPr/>
            </a:pPr>
            <a:endParaRPr lang="en-GB" altLang="en-US" sz="1725" b="1" dirty="0">
              <a:solidFill>
                <a:srgbClr val="333399"/>
              </a:solidFill>
              <a:latin typeface="Calibri"/>
            </a:endParaRPr>
          </a:p>
          <a:p>
            <a:pPr defTabSz="685800" fontAlgn="auto">
              <a:spcBef>
                <a:spcPts val="0"/>
              </a:spcBef>
              <a:spcAft>
                <a:spcPts val="0"/>
              </a:spcAft>
              <a:defRPr/>
            </a:pPr>
            <a:r>
              <a:rPr lang="en-GB" altLang="en-US" sz="2700" b="1" dirty="0" smtClean="0">
                <a:solidFill>
                  <a:srgbClr val="00438A"/>
                </a:solidFill>
                <a:latin typeface="Calibri" panose="020F0502020204030204" pitchFamily="34" charset="0"/>
                <a:ea typeface="+mn-ea"/>
                <a:cs typeface="+mn-cs"/>
              </a:rPr>
              <a:t>SCaMP NI – INTERREG Source To Tap with Irish Water</a:t>
            </a:r>
            <a:r>
              <a:rPr lang="en-GB" altLang="en-US" sz="2700" dirty="0" smtClean="0">
                <a:solidFill>
                  <a:srgbClr val="00438A"/>
                </a:solidFill>
                <a:latin typeface="Calibri" panose="020F0502020204030204"/>
              </a:rPr>
              <a:t/>
            </a:r>
            <a:br>
              <a:rPr lang="en-GB" altLang="en-US" sz="2700" dirty="0" smtClean="0">
                <a:solidFill>
                  <a:srgbClr val="00438A"/>
                </a:solidFill>
                <a:latin typeface="Calibri" panose="020F0502020204030204"/>
              </a:rPr>
            </a:br>
            <a:endParaRPr lang="en-GB" sz="2700" dirty="0">
              <a:solidFill>
                <a:srgbClr val="00438A"/>
              </a:solidFill>
              <a:latin typeface="Calibri" panose="020F0502020204030204"/>
            </a:endParaRPr>
          </a:p>
        </p:txBody>
      </p:sp>
      <p:sp>
        <p:nvSpPr>
          <p:cNvPr id="45061" name="TextBox 20"/>
          <p:cNvSpPr txBox="1">
            <a:spLocks noChangeArrowheads="1"/>
          </p:cNvSpPr>
          <p:nvPr/>
        </p:nvSpPr>
        <p:spPr bwMode="auto">
          <a:xfrm>
            <a:off x="4680000" y="4299600"/>
            <a:ext cx="1173956"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pPr>
            <a:endParaRPr lang="en-GB" altLang="en-US" sz="1350" b="1">
              <a:solidFill>
                <a:srgbClr val="006600"/>
              </a:solidFill>
            </a:endParaRPr>
          </a:p>
        </p:txBody>
      </p:sp>
      <p:sp>
        <p:nvSpPr>
          <p:cNvPr id="45062" name="TextBox 5"/>
          <p:cNvSpPr txBox="1">
            <a:spLocks noChangeArrowheads="1"/>
          </p:cNvSpPr>
          <p:nvPr/>
        </p:nvSpPr>
        <p:spPr bwMode="auto">
          <a:xfrm>
            <a:off x="2538743" y="834005"/>
            <a:ext cx="514295"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endParaRPr lang="en-GB" altLang="en-US" sz="1350">
              <a:solidFill>
                <a:srgbClr val="000000"/>
              </a:solidFill>
            </a:endParaRPr>
          </a:p>
          <a:p>
            <a:pPr defTabSz="685800" fontAlgn="base">
              <a:spcBef>
                <a:spcPct val="0"/>
              </a:spcBef>
              <a:spcAft>
                <a:spcPct val="0"/>
              </a:spcAft>
            </a:pPr>
            <a:endParaRPr lang="en-GB" altLang="en-US" sz="1350">
              <a:solidFill>
                <a:srgbClr val="000000"/>
              </a:solidFill>
            </a:endParaRPr>
          </a:p>
        </p:txBody>
      </p:sp>
      <p:sp>
        <p:nvSpPr>
          <p:cNvPr id="13" name="Oval 12"/>
          <p:cNvSpPr/>
          <p:nvPr/>
        </p:nvSpPr>
        <p:spPr>
          <a:xfrm>
            <a:off x="1468959" y="1100692"/>
            <a:ext cx="291861" cy="26938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Oval 13"/>
          <p:cNvSpPr/>
          <p:nvPr/>
        </p:nvSpPr>
        <p:spPr>
          <a:xfrm>
            <a:off x="2210341" y="1528995"/>
            <a:ext cx="291861" cy="26938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p:cNvSpPr/>
          <p:nvPr/>
        </p:nvSpPr>
        <p:spPr>
          <a:xfrm>
            <a:off x="1262065" y="1689214"/>
            <a:ext cx="291861" cy="26938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 name="Oval 42"/>
          <p:cNvSpPr/>
          <p:nvPr/>
        </p:nvSpPr>
        <p:spPr>
          <a:xfrm>
            <a:off x="872142" y="2208299"/>
            <a:ext cx="139461" cy="160219"/>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Oval 46"/>
          <p:cNvSpPr/>
          <p:nvPr/>
        </p:nvSpPr>
        <p:spPr>
          <a:xfrm>
            <a:off x="870771" y="1750301"/>
            <a:ext cx="139461" cy="160219"/>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8" name="Oval 67"/>
          <p:cNvSpPr/>
          <p:nvPr/>
        </p:nvSpPr>
        <p:spPr>
          <a:xfrm>
            <a:off x="1010232" y="1752510"/>
            <a:ext cx="139461" cy="160219"/>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9" name="Oval 68"/>
          <p:cNvSpPr/>
          <p:nvPr/>
        </p:nvSpPr>
        <p:spPr>
          <a:xfrm>
            <a:off x="829300" y="1839434"/>
            <a:ext cx="139461" cy="160219"/>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0" name="Oval 69"/>
          <p:cNvSpPr/>
          <p:nvPr/>
        </p:nvSpPr>
        <p:spPr>
          <a:xfrm>
            <a:off x="545614" y="2009797"/>
            <a:ext cx="139461" cy="160219"/>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1" name="Oval 70"/>
          <p:cNvSpPr/>
          <p:nvPr/>
        </p:nvSpPr>
        <p:spPr>
          <a:xfrm>
            <a:off x="954811" y="2249005"/>
            <a:ext cx="139461" cy="160219"/>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72" name="Straight Connector 71"/>
          <p:cNvCxnSpPr/>
          <p:nvPr/>
        </p:nvCxnSpPr>
        <p:spPr>
          <a:xfrm>
            <a:off x="3053038" y="753979"/>
            <a:ext cx="0" cy="4146884"/>
          </a:xfrm>
          <a:prstGeom prst="line">
            <a:avLst/>
          </a:prstGeom>
        </p:spPr>
        <p:style>
          <a:lnRef idx="2">
            <a:schemeClr val="accent1"/>
          </a:lnRef>
          <a:fillRef idx="0">
            <a:schemeClr val="accent1"/>
          </a:fillRef>
          <a:effectRef idx="1">
            <a:schemeClr val="accent1"/>
          </a:effectRef>
          <a:fontRef idx="minor">
            <a:schemeClr val="tx1"/>
          </a:fontRef>
        </p:style>
      </p:cxnSp>
      <p:sp>
        <p:nvSpPr>
          <p:cNvPr id="73" name="Oval 72"/>
          <p:cNvSpPr/>
          <p:nvPr/>
        </p:nvSpPr>
        <p:spPr>
          <a:xfrm rot="17400809" flipV="1">
            <a:off x="741078" y="1589491"/>
            <a:ext cx="291861" cy="467206"/>
          </a:xfrm>
          <a:prstGeom prst="ellipse">
            <a:avLst/>
          </a:prstGeom>
          <a:solidFill>
            <a:srgbClr val="FF00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4" name="Oval 73"/>
          <p:cNvSpPr/>
          <p:nvPr/>
        </p:nvSpPr>
        <p:spPr>
          <a:xfrm rot="17400809" flipV="1">
            <a:off x="580612" y="1851477"/>
            <a:ext cx="683231" cy="935999"/>
          </a:xfrm>
          <a:prstGeom prst="ellipse">
            <a:avLst/>
          </a:prstGeom>
          <a:solidFill>
            <a:srgbClr val="FF00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116804" y="2942016"/>
            <a:ext cx="2754536" cy="2031325"/>
          </a:xfrm>
          <a:prstGeom prst="rect">
            <a:avLst/>
          </a:prstGeom>
          <a:solidFill>
            <a:schemeClr val="bg1"/>
          </a:solidFill>
        </p:spPr>
        <p:txBody>
          <a:bodyPr wrap="square">
            <a:spAutoFit/>
          </a:bodyPr>
          <a:lstStyle/>
          <a:p>
            <a:pPr marL="285750" indent="-285750" algn="just">
              <a:buFont typeface="Arial" panose="020B0604020202020204" pitchFamily="34" charset="0"/>
              <a:buChar char="•"/>
            </a:pPr>
            <a:r>
              <a:rPr lang="en-IE" dirty="0">
                <a:solidFill>
                  <a:srgbClr val="00438A"/>
                </a:solidFill>
                <a:latin typeface="Calibri" pitchFamily="34" charset="0"/>
              </a:rPr>
              <a:t>Innovative €5.3m cross-border </a:t>
            </a:r>
            <a:r>
              <a:rPr lang="en-IE" dirty="0" smtClean="0">
                <a:solidFill>
                  <a:srgbClr val="00438A"/>
                </a:solidFill>
                <a:latin typeface="Calibri" pitchFamily="34" charset="0"/>
              </a:rPr>
              <a:t>project</a:t>
            </a:r>
          </a:p>
          <a:p>
            <a:pPr algn="just"/>
            <a:endParaRPr lang="en-IE" dirty="0" smtClean="0">
              <a:solidFill>
                <a:srgbClr val="00438A"/>
              </a:solidFill>
              <a:latin typeface="Calibri" pitchFamily="34" charset="0"/>
            </a:endParaRPr>
          </a:p>
          <a:p>
            <a:pPr marL="285750" indent="-285750" algn="just">
              <a:buFont typeface="Arial" panose="020B0604020202020204" pitchFamily="34" charset="0"/>
              <a:buChar char="•"/>
            </a:pPr>
            <a:r>
              <a:rPr lang="en-IE" dirty="0" smtClean="0">
                <a:solidFill>
                  <a:srgbClr val="00438A"/>
                </a:solidFill>
                <a:latin typeface="Calibri" pitchFamily="34" charset="0"/>
              </a:rPr>
              <a:t>Aims </a:t>
            </a:r>
            <a:r>
              <a:rPr lang="en-IE" dirty="0">
                <a:solidFill>
                  <a:srgbClr val="00438A"/>
                </a:solidFill>
                <a:latin typeface="Calibri" pitchFamily="34" charset="0"/>
              </a:rPr>
              <a:t>to protect and improve the rivers and lakes within the Derg and Erne catchments</a:t>
            </a:r>
            <a:r>
              <a:rPr lang="en-IE" dirty="0" smtClean="0">
                <a:solidFill>
                  <a:srgbClr val="00438A"/>
                </a:solidFill>
                <a:latin typeface="Calibri" pitchFamily="34" charset="0"/>
              </a:rPr>
              <a:t>. </a:t>
            </a:r>
            <a:endParaRPr lang="en-IE" dirty="0">
              <a:solidFill>
                <a:srgbClr val="00438A"/>
              </a:solidFill>
              <a:latin typeface="Calibri" pitchFamily="34" charset="0"/>
            </a:endParaRPr>
          </a:p>
        </p:txBody>
      </p:sp>
      <p:grpSp>
        <p:nvGrpSpPr>
          <p:cNvPr id="77" name="Group 76"/>
          <p:cNvGrpSpPr/>
          <p:nvPr/>
        </p:nvGrpSpPr>
        <p:grpSpPr>
          <a:xfrm>
            <a:off x="3072941" y="1453603"/>
            <a:ext cx="2075510" cy="3064063"/>
            <a:chOff x="273805" y="1112633"/>
            <a:chExt cx="3693761" cy="5356782"/>
          </a:xfrm>
        </p:grpSpPr>
        <p:pic>
          <p:nvPicPr>
            <p:cNvPr id="78" name="Picture 77">
              <a:extLst>
                <a:ext uri="{FF2B5EF4-FFF2-40B4-BE49-F238E27FC236}">
                  <a16:creationId xmlns:a16="http://schemas.microsoft.com/office/drawing/2014/main" id="{53CE9BA7-C967-4488-A720-3860D61399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806" y="5497415"/>
              <a:ext cx="2755539" cy="972000"/>
            </a:xfrm>
            <a:prstGeom prst="rect">
              <a:avLst/>
            </a:prstGeom>
          </p:spPr>
        </p:pic>
        <p:pic>
          <p:nvPicPr>
            <p:cNvPr id="79" name="Picture 78">
              <a:extLst>
                <a:ext uri="{FF2B5EF4-FFF2-40B4-BE49-F238E27FC236}">
                  <a16:creationId xmlns:a16="http://schemas.microsoft.com/office/drawing/2014/main" id="{BA50EB87-577F-49A2-BD0E-6A3B946F46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393" y="4413302"/>
              <a:ext cx="2755539" cy="972000"/>
            </a:xfrm>
            <a:prstGeom prst="rect">
              <a:avLst/>
            </a:prstGeom>
          </p:spPr>
        </p:pic>
        <p:pic>
          <p:nvPicPr>
            <p:cNvPr id="80" name="Picture 79">
              <a:extLst>
                <a:ext uri="{FF2B5EF4-FFF2-40B4-BE49-F238E27FC236}">
                  <a16:creationId xmlns:a16="http://schemas.microsoft.com/office/drawing/2014/main" id="{F6245A09-06BE-4700-BEEB-247D306D91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805" y="2190850"/>
              <a:ext cx="2840588" cy="972000"/>
            </a:xfrm>
            <a:prstGeom prst="rect">
              <a:avLst/>
            </a:prstGeom>
          </p:spPr>
        </p:pic>
        <p:pic>
          <p:nvPicPr>
            <p:cNvPr id="81" name="Picture 80">
              <a:extLst>
                <a:ext uri="{FF2B5EF4-FFF2-40B4-BE49-F238E27FC236}">
                  <a16:creationId xmlns:a16="http://schemas.microsoft.com/office/drawing/2014/main" id="{8FAAC59C-EE94-4302-94E8-63C4CC5370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805" y="1112633"/>
              <a:ext cx="2755540" cy="972000"/>
            </a:xfrm>
            <a:prstGeom prst="rect">
              <a:avLst/>
            </a:prstGeom>
          </p:spPr>
        </p:pic>
        <p:pic>
          <p:nvPicPr>
            <p:cNvPr id="82" name="Picture 81">
              <a:extLst>
                <a:ext uri="{FF2B5EF4-FFF2-40B4-BE49-F238E27FC236}">
                  <a16:creationId xmlns:a16="http://schemas.microsoft.com/office/drawing/2014/main" id="{08D08ABE-CE04-4BC5-A2DA-FEF487BAE4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22" y="3289384"/>
              <a:ext cx="2755539" cy="972000"/>
            </a:xfrm>
            <a:prstGeom prst="rect">
              <a:avLst/>
            </a:prstGeom>
          </p:spPr>
        </p:pic>
        <p:sp>
          <p:nvSpPr>
            <p:cNvPr id="83" name="Right Brace 82">
              <a:extLst>
                <a:ext uri="{FF2B5EF4-FFF2-40B4-BE49-F238E27FC236}">
                  <a16:creationId xmlns:a16="http://schemas.microsoft.com/office/drawing/2014/main" id="{1FBC839B-3001-4463-817C-39F4EEB0D3AC}"/>
                </a:ext>
              </a:extLst>
            </p:cNvPr>
            <p:cNvSpPr/>
            <p:nvPr/>
          </p:nvSpPr>
          <p:spPr>
            <a:xfrm>
              <a:off x="3012859" y="1209006"/>
              <a:ext cx="954707" cy="5145299"/>
            </a:xfrm>
            <a:prstGeom prst="rightBrace">
              <a:avLst>
                <a:gd name="adj1" fmla="val 58657"/>
                <a:gd name="adj2" fmla="val 50000"/>
              </a:avLst>
            </a:prstGeom>
            <a:ln w="4445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pic>
        <p:nvPicPr>
          <p:cNvPr id="84" name="Picture 83">
            <a:extLst>
              <a:ext uri="{FF2B5EF4-FFF2-40B4-BE49-F238E27FC236}">
                <a16:creationId xmlns:a16="http://schemas.microsoft.com/office/drawing/2014/main" id="{9D77C703-0458-48A6-BE6E-C06A7CAAF054}"/>
              </a:ext>
            </a:extLst>
          </p:cNvPr>
          <p:cNvPicPr>
            <a:picLocks noChangeAspect="1"/>
          </p:cNvPicPr>
          <p:nvPr/>
        </p:nvPicPr>
        <p:blipFill rotWithShape="1">
          <a:blip r:embed="rId9">
            <a:extLst>
              <a:ext uri="{28A0092B-C50C-407E-A947-70E740481C1C}">
                <a14:useLocalDpi xmlns:a14="http://schemas.microsoft.com/office/drawing/2010/main" val="0"/>
              </a:ext>
            </a:extLst>
          </a:blip>
          <a:srcRect l="5694" r="4483"/>
          <a:stretch/>
        </p:blipFill>
        <p:spPr>
          <a:xfrm>
            <a:off x="5266978" y="1958602"/>
            <a:ext cx="3859112" cy="1955175"/>
          </a:xfrm>
          <a:prstGeom prst="rect">
            <a:avLst/>
          </a:prstGeom>
        </p:spPr>
      </p:pic>
      <p:sp>
        <p:nvSpPr>
          <p:cNvPr id="5" name="Rectangle 4"/>
          <p:cNvSpPr/>
          <p:nvPr/>
        </p:nvSpPr>
        <p:spPr>
          <a:xfrm>
            <a:off x="4150152" y="956836"/>
            <a:ext cx="3454792" cy="369332"/>
          </a:xfrm>
          <a:prstGeom prst="rect">
            <a:avLst/>
          </a:prstGeom>
        </p:spPr>
        <p:txBody>
          <a:bodyPr wrap="none">
            <a:spAutoFit/>
          </a:bodyPr>
          <a:lstStyle/>
          <a:p>
            <a:r>
              <a:rPr lang="en-US" b="1" dirty="0">
                <a:solidFill>
                  <a:srgbClr val="1B70B4"/>
                </a:solidFill>
                <a:latin typeface="Century Gothic" charset="0"/>
                <a:ea typeface="Century Gothic" charset="0"/>
                <a:cs typeface="Century Gothic" charset="0"/>
              </a:rPr>
              <a:t>The project </a:t>
            </a:r>
            <a:r>
              <a:rPr lang="en-US" b="1" dirty="0" smtClean="0">
                <a:solidFill>
                  <a:srgbClr val="1B70B4"/>
                </a:solidFill>
                <a:latin typeface="Century Gothic" charset="0"/>
                <a:ea typeface="Century Gothic" charset="0"/>
                <a:cs typeface="Century Gothic" charset="0"/>
              </a:rPr>
              <a:t>covers </a:t>
            </a:r>
            <a:r>
              <a:rPr lang="en-US" b="1" dirty="0">
                <a:solidFill>
                  <a:srgbClr val="1B70B4"/>
                </a:solidFill>
                <a:latin typeface="Century Gothic" charset="0"/>
                <a:ea typeface="Century Gothic" charset="0"/>
                <a:cs typeface="Century Gothic" charset="0"/>
              </a:rPr>
              <a:t>five </a:t>
            </a:r>
            <a:r>
              <a:rPr lang="en-US" b="1" dirty="0" smtClean="0">
                <a:solidFill>
                  <a:srgbClr val="1B70B4"/>
                </a:solidFill>
                <a:latin typeface="Century Gothic" charset="0"/>
                <a:ea typeface="Century Gothic" charset="0"/>
                <a:cs typeface="Century Gothic" charset="0"/>
              </a:rPr>
              <a:t>areas:</a:t>
            </a:r>
            <a:endParaRPr lang="en-GB" dirty="0"/>
          </a:p>
        </p:txBody>
      </p:sp>
      <p:pic>
        <p:nvPicPr>
          <p:cNvPr id="85" name="Picture 84">
            <a:extLst>
              <a:ext uri="{FF2B5EF4-FFF2-40B4-BE49-F238E27FC236}">
                <a16:creationId xmlns:a16="http://schemas.microsoft.com/office/drawing/2014/main" id="{2BAD1308-0036-40B0-A60A-B103919C61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04468" y="4451823"/>
            <a:ext cx="3734218" cy="707012"/>
          </a:xfrm>
          <a:prstGeom prst="rect">
            <a:avLst/>
          </a:prstGeom>
        </p:spPr>
      </p:pic>
    </p:spTree>
    <p:extLst>
      <p:ext uri="{BB962C8B-B14F-4D97-AF65-F5344CB8AC3E}">
        <p14:creationId xmlns:p14="http://schemas.microsoft.com/office/powerpoint/2010/main" val="445121926"/>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250"/>
                                        <p:tgtEl>
                                          <p:spTgt spid="84"/>
                                        </p:tgtEl>
                                      </p:cBhvr>
                                    </p:animEffect>
                                  </p:childTnLst>
                                </p:cTn>
                              </p:par>
                              <p:par>
                                <p:cTn id="8" presetID="10" presetClass="entr" presetSubtype="0" fill="hold"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500"/>
                                        <p:tgtEl>
                                          <p:spTgt spid="85"/>
                                        </p:tgtEl>
                                      </p:cBhvr>
                                    </p:animEffect>
                                  </p:childTnLst>
                                </p:cTn>
                              </p:par>
                              <p:par>
                                <p:cTn id="11" presetID="10"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7" name="Picture 6">
            <a:extLst>
              <a:ext uri="{FF2B5EF4-FFF2-40B4-BE49-F238E27FC236}">
                <a16:creationId xmlns:a16="http://schemas.microsoft.com/office/drawing/2014/main" id="{53CE9BA7-C967-4488-A720-3860D6139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73" y="4119920"/>
            <a:ext cx="2066654" cy="729000"/>
          </a:xfrm>
          <a:prstGeom prst="rect">
            <a:avLst/>
          </a:prstGeom>
        </p:spPr>
      </p:pic>
      <p:pic>
        <p:nvPicPr>
          <p:cNvPr id="8" name="Picture 7">
            <a:extLst>
              <a:ext uri="{FF2B5EF4-FFF2-40B4-BE49-F238E27FC236}">
                <a16:creationId xmlns:a16="http://schemas.microsoft.com/office/drawing/2014/main" id="{BA50EB87-577F-49A2-BD0E-6A3B946F46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872" y="3333009"/>
            <a:ext cx="2066654" cy="729000"/>
          </a:xfrm>
          <a:prstGeom prst="rect">
            <a:avLst/>
          </a:prstGeom>
        </p:spPr>
      </p:pic>
      <p:pic>
        <p:nvPicPr>
          <p:cNvPr id="9" name="Picture 8">
            <a:extLst>
              <a:ext uri="{FF2B5EF4-FFF2-40B4-BE49-F238E27FC236}">
                <a16:creationId xmlns:a16="http://schemas.microsoft.com/office/drawing/2014/main" id="{F6245A09-06BE-4700-BEEB-247D306D91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241" y="1846730"/>
            <a:ext cx="2130441" cy="729000"/>
          </a:xfrm>
          <a:prstGeom prst="rect">
            <a:avLst/>
          </a:prstGeom>
        </p:spPr>
      </p:pic>
      <p:pic>
        <p:nvPicPr>
          <p:cNvPr id="10" name="Picture 9">
            <a:extLst>
              <a:ext uri="{FF2B5EF4-FFF2-40B4-BE49-F238E27FC236}">
                <a16:creationId xmlns:a16="http://schemas.microsoft.com/office/drawing/2014/main" id="{8FAAC59C-EE94-4302-94E8-63C4CC5370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547" y="1123122"/>
            <a:ext cx="2066655" cy="729000"/>
          </a:xfrm>
          <a:prstGeom prst="rect">
            <a:avLst/>
          </a:prstGeom>
        </p:spPr>
      </p:pic>
      <p:pic>
        <p:nvPicPr>
          <p:cNvPr id="11" name="Picture 10">
            <a:extLst>
              <a:ext uri="{FF2B5EF4-FFF2-40B4-BE49-F238E27FC236}">
                <a16:creationId xmlns:a16="http://schemas.microsoft.com/office/drawing/2014/main" id="{08D08ABE-CE04-4BC5-A2DA-FEF487BAE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065" y="2633205"/>
            <a:ext cx="2066654" cy="729000"/>
          </a:xfrm>
          <a:prstGeom prst="rect">
            <a:avLst/>
          </a:prstGeom>
        </p:spPr>
      </p:pic>
      <p:sp>
        <p:nvSpPr>
          <p:cNvPr id="4" name="TextBox 3"/>
          <p:cNvSpPr txBox="1"/>
          <p:nvPr/>
        </p:nvSpPr>
        <p:spPr>
          <a:xfrm>
            <a:off x="2262612" y="4232050"/>
            <a:ext cx="5860130" cy="715581"/>
          </a:xfrm>
          <a:prstGeom prst="rect">
            <a:avLst/>
          </a:prstGeom>
          <a:noFill/>
        </p:spPr>
        <p:txBody>
          <a:bodyPr wrap="none" rtlCol="0">
            <a:spAutoFit/>
          </a:bodyPr>
          <a:lstStyle/>
          <a:p>
            <a:r>
              <a:rPr lang="en-GB" sz="1350" dirty="0"/>
              <a:t>Working with the farming community to implement a pilot land incentive </a:t>
            </a:r>
          </a:p>
          <a:p>
            <a:r>
              <a:rPr lang="en-GB" sz="1350" dirty="0"/>
              <a:t>scheme to change land management practices to reduce herbicide and sediment</a:t>
            </a:r>
          </a:p>
          <a:p>
            <a:r>
              <a:rPr lang="en-GB" sz="1350" dirty="0"/>
              <a:t> run-off. Monitoring work undertaken with AFBI and Ulster.</a:t>
            </a:r>
          </a:p>
        </p:txBody>
      </p:sp>
      <p:sp>
        <p:nvSpPr>
          <p:cNvPr id="13" name="TextBox 12"/>
          <p:cNvSpPr txBox="1"/>
          <p:nvPr/>
        </p:nvSpPr>
        <p:spPr>
          <a:xfrm>
            <a:off x="2280298" y="3388452"/>
            <a:ext cx="5168910" cy="923330"/>
          </a:xfrm>
          <a:prstGeom prst="rect">
            <a:avLst/>
          </a:prstGeom>
          <a:noFill/>
        </p:spPr>
        <p:txBody>
          <a:bodyPr wrap="square" rtlCol="0">
            <a:spAutoFit/>
          </a:bodyPr>
          <a:lstStyle/>
          <a:p>
            <a:r>
              <a:rPr lang="en-GB" sz="1350" dirty="0"/>
              <a:t>Working with Forest Service and </a:t>
            </a:r>
            <a:r>
              <a:rPr lang="en-GB" sz="1350" dirty="0" err="1"/>
              <a:t>Coillte</a:t>
            </a:r>
            <a:r>
              <a:rPr lang="en-GB" sz="1350" dirty="0"/>
              <a:t> to trial and monitor measures above best practice to reduce sediment run-off during and following harvesting. Monitoring undertaken in partnership with Ulster University.</a:t>
            </a:r>
          </a:p>
        </p:txBody>
      </p:sp>
      <p:sp>
        <p:nvSpPr>
          <p:cNvPr id="14" name="TextBox 13"/>
          <p:cNvSpPr txBox="1"/>
          <p:nvPr/>
        </p:nvSpPr>
        <p:spPr>
          <a:xfrm>
            <a:off x="402338" y="4605253"/>
            <a:ext cx="2438400" cy="300082"/>
          </a:xfrm>
          <a:prstGeom prst="rect">
            <a:avLst/>
          </a:prstGeom>
          <a:noFill/>
        </p:spPr>
        <p:txBody>
          <a:bodyPr wrap="square" rtlCol="0">
            <a:spAutoFit/>
          </a:bodyPr>
          <a:lstStyle/>
          <a:p>
            <a:endParaRPr lang="en-GB" sz="1350"/>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22742" y="838615"/>
            <a:ext cx="913184" cy="1152040"/>
          </a:xfrm>
          <a:prstGeom prst="rect">
            <a:avLst/>
          </a:prstGeom>
        </p:spPr>
      </p:pic>
      <p:pic>
        <p:nvPicPr>
          <p:cNvPr id="1026" name="Picture 2" descr="https://www.sourcetotap.eu/wp-content/uploads/2017/12/20170831_145527_web.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13013" y="974056"/>
            <a:ext cx="899146" cy="96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2239202" y="1294795"/>
            <a:ext cx="4365590" cy="507831"/>
          </a:xfrm>
          <a:prstGeom prst="rect">
            <a:avLst/>
          </a:prstGeom>
          <a:noFill/>
        </p:spPr>
        <p:txBody>
          <a:bodyPr wrap="square" rtlCol="0">
            <a:spAutoFit/>
          </a:bodyPr>
          <a:lstStyle/>
          <a:p>
            <a:r>
              <a:rPr lang="en-GB" sz="1350" dirty="0"/>
              <a:t>32 volunteers trained in the </a:t>
            </a:r>
            <a:r>
              <a:rPr lang="en-GB" sz="1350" dirty="0" err="1"/>
              <a:t>Riverfly</a:t>
            </a:r>
            <a:r>
              <a:rPr lang="en-GB" sz="1350" dirty="0"/>
              <a:t> technique in the Erne and </a:t>
            </a:r>
            <a:r>
              <a:rPr lang="en-GB" sz="1350" dirty="0" err="1"/>
              <a:t>Derg</a:t>
            </a:r>
            <a:r>
              <a:rPr lang="en-GB" sz="1350" dirty="0"/>
              <a:t> catchments. Trigger levels set by EPA and NIEA.</a:t>
            </a:r>
          </a:p>
        </p:txBody>
      </p:sp>
      <p:sp>
        <p:nvSpPr>
          <p:cNvPr id="17" name="TextBox 16"/>
          <p:cNvSpPr txBox="1"/>
          <p:nvPr/>
        </p:nvSpPr>
        <p:spPr>
          <a:xfrm>
            <a:off x="2230719" y="1896546"/>
            <a:ext cx="5623907" cy="923330"/>
          </a:xfrm>
          <a:prstGeom prst="rect">
            <a:avLst/>
          </a:prstGeom>
          <a:noFill/>
        </p:spPr>
        <p:txBody>
          <a:bodyPr wrap="square" rtlCol="0">
            <a:spAutoFit/>
          </a:bodyPr>
          <a:lstStyle/>
          <a:p>
            <a:r>
              <a:rPr lang="en-GB" sz="1350" dirty="0"/>
              <a:t>Education booklet developed containing five units being delivered to schools throughout the catchments. General community engagement programme underway to make the connection between our rivers and lakes and where our drinking water comes from.</a:t>
            </a:r>
          </a:p>
        </p:txBody>
      </p:sp>
      <p:sp>
        <p:nvSpPr>
          <p:cNvPr id="18" name="TextBox 17"/>
          <p:cNvSpPr txBox="1"/>
          <p:nvPr/>
        </p:nvSpPr>
        <p:spPr>
          <a:xfrm>
            <a:off x="2230719" y="2796793"/>
            <a:ext cx="5579479" cy="507831"/>
          </a:xfrm>
          <a:prstGeom prst="rect">
            <a:avLst/>
          </a:prstGeom>
          <a:noFill/>
        </p:spPr>
        <p:txBody>
          <a:bodyPr wrap="square" rtlCol="0">
            <a:spAutoFit/>
          </a:bodyPr>
          <a:lstStyle/>
          <a:p>
            <a:r>
              <a:rPr lang="en-GB" sz="1350" dirty="0"/>
              <a:t>Trial of peat restoration techniques at </a:t>
            </a:r>
            <a:r>
              <a:rPr lang="en-GB" sz="1350" dirty="0" err="1"/>
              <a:t>Tullychurry</a:t>
            </a:r>
            <a:r>
              <a:rPr lang="en-GB" sz="1350" dirty="0"/>
              <a:t> near </a:t>
            </a:r>
            <a:r>
              <a:rPr lang="en-GB" sz="1350" dirty="0" err="1"/>
              <a:t>Pettigo</a:t>
            </a:r>
            <a:r>
              <a:rPr lang="en-GB" sz="1350" dirty="0"/>
              <a:t> Plateau. Monitoring undertaken in partnership with Ulster University. </a:t>
            </a:r>
          </a:p>
        </p:txBody>
      </p:sp>
      <p:pic>
        <p:nvPicPr>
          <p:cNvPr id="20" name="Picture 19"/>
          <p:cNvPicPr/>
          <p:nvPr/>
        </p:nvPicPr>
        <p:blipFill rotWithShape="1">
          <a:blip r:embed="rId10" cstate="print">
            <a:extLst>
              <a:ext uri="{28A0092B-C50C-407E-A947-70E740481C1C}">
                <a14:useLocalDpi xmlns:a14="http://schemas.microsoft.com/office/drawing/2010/main" val="0"/>
              </a:ext>
            </a:extLst>
          </a:blip>
          <a:srcRect l="18724" r="15063"/>
          <a:stretch/>
        </p:blipFill>
        <p:spPr bwMode="auto">
          <a:xfrm rot="5400000">
            <a:off x="7964274" y="2215219"/>
            <a:ext cx="973041" cy="905167"/>
          </a:xfrm>
          <a:prstGeom prst="rect">
            <a:avLst/>
          </a:prstGeom>
          <a:ln>
            <a:noFill/>
          </a:ln>
          <a:extLst>
            <a:ext uri="{53640926-AAD7-44D8-BBD7-CCE9431645EC}">
              <a14:shadowObscured xmlns:a14="http://schemas.microsoft.com/office/drawing/2010/main"/>
            </a:ext>
          </a:extLst>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47060" y="3309649"/>
            <a:ext cx="1076599" cy="807449"/>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77051" y="4232050"/>
            <a:ext cx="1076599" cy="807449"/>
          </a:xfrm>
          <a:prstGeom prst="rect">
            <a:avLst/>
          </a:prstGeom>
        </p:spPr>
      </p:pic>
      <p:sp>
        <p:nvSpPr>
          <p:cNvPr id="22" name="TextBox 21"/>
          <p:cNvSpPr txBox="1"/>
          <p:nvPr/>
        </p:nvSpPr>
        <p:spPr>
          <a:xfrm>
            <a:off x="230080" y="641979"/>
            <a:ext cx="8383833" cy="507831"/>
          </a:xfrm>
          <a:prstGeom prst="rect">
            <a:avLst/>
          </a:prstGeom>
          <a:noFill/>
        </p:spPr>
        <p:txBody>
          <a:bodyPr wrap="square" rtlCol="0">
            <a:spAutoFit/>
          </a:bodyPr>
          <a:lstStyle/>
          <a:p>
            <a:r>
              <a:rPr lang="en-GB" sz="1350" b="1" dirty="0">
                <a:solidFill>
                  <a:srgbClr val="92D050"/>
                </a:solidFill>
                <a:latin typeface="Century Gothic" panose="020B0502020202020204" pitchFamily="34" charset="0"/>
              </a:rPr>
              <a:t>Sustainable Catchment Area Management working in Partnership across the border using INTERREG funding to improve raw water quality in the Erne and </a:t>
            </a:r>
            <a:r>
              <a:rPr lang="en-GB" sz="1350" b="1" dirty="0" err="1">
                <a:solidFill>
                  <a:srgbClr val="92D050"/>
                </a:solidFill>
                <a:latin typeface="Century Gothic" panose="020B0502020202020204" pitchFamily="34" charset="0"/>
              </a:rPr>
              <a:t>Derg</a:t>
            </a:r>
            <a:r>
              <a:rPr lang="en-GB" sz="1350" b="1" dirty="0">
                <a:solidFill>
                  <a:srgbClr val="92D050"/>
                </a:solidFill>
                <a:latin typeface="Century Gothic" panose="020B0502020202020204" pitchFamily="34" charset="0"/>
              </a:rPr>
              <a:t> catchments</a:t>
            </a:r>
          </a:p>
        </p:txBody>
      </p:sp>
      <p:sp>
        <p:nvSpPr>
          <p:cNvPr id="24" name="Title 1"/>
          <p:cNvSpPr txBox="1">
            <a:spLocks/>
          </p:cNvSpPr>
          <p:nvPr/>
        </p:nvSpPr>
        <p:spPr bwMode="auto">
          <a:xfrm>
            <a:off x="0" y="317898"/>
            <a:ext cx="9144000" cy="511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685800">
              <a:defRPr/>
            </a:pPr>
            <a:endParaRPr lang="en-GB" altLang="en-US" sz="1725" b="1" dirty="0">
              <a:solidFill>
                <a:srgbClr val="333399"/>
              </a:solidFill>
              <a:latin typeface="Calibri"/>
            </a:endParaRPr>
          </a:p>
          <a:p>
            <a:pPr defTabSz="685800" fontAlgn="auto">
              <a:spcBef>
                <a:spcPts val="0"/>
              </a:spcBef>
              <a:spcAft>
                <a:spcPts val="0"/>
              </a:spcAft>
              <a:defRPr/>
            </a:pPr>
            <a:r>
              <a:rPr lang="en-GB" altLang="en-US" sz="2700" b="1" dirty="0" smtClean="0">
                <a:solidFill>
                  <a:srgbClr val="00438A"/>
                </a:solidFill>
                <a:latin typeface="Calibri" panose="020F0502020204030204" pitchFamily="34" charset="0"/>
                <a:ea typeface="+mn-ea"/>
                <a:cs typeface="+mn-cs"/>
              </a:rPr>
              <a:t>SCaMP NI – INTERREG VA Source To Tap Project</a:t>
            </a:r>
            <a:r>
              <a:rPr lang="en-GB" altLang="en-US" sz="2700" dirty="0" smtClean="0">
                <a:solidFill>
                  <a:srgbClr val="00438A"/>
                </a:solidFill>
                <a:latin typeface="Calibri" panose="020F0502020204030204"/>
              </a:rPr>
              <a:t/>
            </a:r>
            <a:br>
              <a:rPr lang="en-GB" altLang="en-US" sz="2700" dirty="0" smtClean="0">
                <a:solidFill>
                  <a:srgbClr val="00438A"/>
                </a:solidFill>
                <a:latin typeface="Calibri" panose="020F0502020204030204"/>
              </a:rPr>
            </a:br>
            <a:endParaRPr lang="en-GB" sz="2700" dirty="0">
              <a:solidFill>
                <a:srgbClr val="00438A"/>
              </a:solidFill>
              <a:latin typeface="Calibri" panose="020F0502020204030204"/>
            </a:endParaRPr>
          </a:p>
        </p:txBody>
      </p:sp>
    </p:spTree>
    <p:extLst>
      <p:ext uri="{BB962C8B-B14F-4D97-AF65-F5344CB8AC3E}">
        <p14:creationId xmlns:p14="http://schemas.microsoft.com/office/powerpoint/2010/main" val="2124799064"/>
      </p:ext>
    </p:extLst>
  </p:cSld>
  <p:clrMapOvr>
    <a:masterClrMapping/>
  </p:clrMapOvr>
  <p:transition spd="slow"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044" y="546818"/>
            <a:ext cx="6775754" cy="4517169"/>
          </a:xfrm>
          <a:prstGeom prst="rect">
            <a:avLst/>
          </a:prstGeom>
          <a:effectLst>
            <a:softEdge rad="635000"/>
          </a:effectLst>
        </p:spPr>
      </p:pic>
      <p:sp>
        <p:nvSpPr>
          <p:cNvPr id="2" name="Title 1"/>
          <p:cNvSpPr>
            <a:spLocks noGrp="1"/>
          </p:cNvSpPr>
          <p:nvPr>
            <p:ph type="title"/>
          </p:nvPr>
        </p:nvSpPr>
        <p:spPr>
          <a:xfrm>
            <a:off x="67586" y="0"/>
            <a:ext cx="4742953" cy="857250"/>
          </a:xfrm>
        </p:spPr>
        <p:txBody>
          <a:bodyPr/>
          <a:lstStyle/>
          <a:p>
            <a:r>
              <a:rPr lang="en-GB" dirty="0" smtClean="0">
                <a:solidFill>
                  <a:schemeClr val="tx2"/>
                </a:solidFill>
              </a:rPr>
              <a:t>Scampers – for the love of it!!</a:t>
            </a:r>
            <a:endParaRPr lang="en-GB" dirty="0">
              <a:solidFill>
                <a:schemeClr val="tx2"/>
              </a:solidFill>
            </a:endParaRPr>
          </a:p>
        </p:txBody>
      </p:sp>
      <p:pic>
        <p:nvPicPr>
          <p:cNvPr id="4" name="Picture 3"/>
          <p:cNvPicPr>
            <a:picLocks noChangeAspect="1"/>
          </p:cNvPicPr>
          <p:nvPr/>
        </p:nvPicPr>
        <p:blipFill>
          <a:blip r:embed="rId4"/>
          <a:stretch>
            <a:fillRect/>
          </a:stretch>
        </p:blipFill>
        <p:spPr>
          <a:xfrm>
            <a:off x="123245" y="3782520"/>
            <a:ext cx="2161905" cy="952381"/>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5019" t="8272" r="2869" b="29268"/>
          <a:stretch/>
        </p:blipFill>
        <p:spPr>
          <a:xfrm>
            <a:off x="123245" y="704767"/>
            <a:ext cx="1021370" cy="1289602"/>
          </a:xfrm>
          <a:prstGeom prst="rect">
            <a:avLst/>
          </a:prstGeom>
        </p:spPr>
      </p:pic>
    </p:spTree>
    <p:extLst>
      <p:ext uri="{BB962C8B-B14F-4D97-AF65-F5344CB8AC3E}">
        <p14:creationId xmlns:p14="http://schemas.microsoft.com/office/powerpoint/2010/main" val="3134091646"/>
      </p:ext>
    </p:extLst>
  </p:cSld>
  <p:clrMapOvr>
    <a:masterClrMapping/>
  </p:clrMapOvr>
  <p:transition spd="slow"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448785"/>
      </p:ext>
    </p:extLst>
  </p:cSld>
  <p:clrMapOvr>
    <a:masterClrMapping/>
  </p:clrMapOvr>
  <p:transition spd="slow"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3381" y="4598314"/>
            <a:ext cx="1013077" cy="369332"/>
          </a:xfrm>
          <a:prstGeom prst="rect">
            <a:avLst/>
          </a:prstGeom>
          <a:solidFill>
            <a:schemeClr val="bg1"/>
          </a:solidFill>
        </p:spPr>
        <p:txBody>
          <a:bodyPr wrap="square" rtlCol="0">
            <a:spAutoFit/>
          </a:bodyPr>
          <a:lstStyle/>
          <a:p>
            <a:endParaRPr lang="en-GB" dirty="0"/>
          </a:p>
        </p:txBody>
      </p:sp>
      <p:pic>
        <p:nvPicPr>
          <p:cNvPr id="3" name="Picture 2"/>
          <p:cNvPicPr>
            <a:picLocks noChangeAspect="1"/>
          </p:cNvPicPr>
          <p:nvPr/>
        </p:nvPicPr>
        <p:blipFill>
          <a:blip r:embed="rId3"/>
          <a:stretch>
            <a:fillRect/>
          </a:stretch>
        </p:blipFill>
        <p:spPr>
          <a:xfrm>
            <a:off x="5195342" y="1544641"/>
            <a:ext cx="3596676" cy="2508489"/>
          </a:xfrm>
          <a:prstGeom prst="rect">
            <a:avLst/>
          </a:prstGeom>
        </p:spPr>
      </p:pic>
      <p:sp>
        <p:nvSpPr>
          <p:cNvPr id="5" name="Title 1"/>
          <p:cNvSpPr txBox="1">
            <a:spLocks/>
          </p:cNvSpPr>
          <p:nvPr/>
        </p:nvSpPr>
        <p:spPr bwMode="auto">
          <a:xfrm>
            <a:off x="2605634" y="317898"/>
            <a:ext cx="6538365" cy="511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685800">
              <a:defRPr/>
            </a:pPr>
            <a:endParaRPr lang="en-GB" altLang="en-US" sz="1725" b="1" dirty="0">
              <a:solidFill>
                <a:srgbClr val="333399"/>
              </a:solidFill>
              <a:latin typeface="Calibri"/>
            </a:endParaRPr>
          </a:p>
          <a:p>
            <a:pPr defTabSz="685800" fontAlgn="auto">
              <a:spcBef>
                <a:spcPts val="0"/>
              </a:spcBef>
              <a:spcAft>
                <a:spcPts val="0"/>
              </a:spcAft>
              <a:defRPr/>
            </a:pPr>
            <a:r>
              <a:rPr lang="en-GB" altLang="en-US" sz="2700" b="1" dirty="0" smtClean="0">
                <a:solidFill>
                  <a:srgbClr val="00438A"/>
                </a:solidFill>
                <a:latin typeface="Calibri" panose="020F0502020204030204" pitchFamily="34" charset="0"/>
                <a:ea typeface="+mn-ea"/>
                <a:cs typeface="+mn-cs"/>
              </a:rPr>
              <a:t>NI Water - Drinking Water Catchment areas</a:t>
            </a:r>
            <a:r>
              <a:rPr lang="en-GB" altLang="en-US" sz="2700" dirty="0">
                <a:solidFill>
                  <a:srgbClr val="00438A"/>
                </a:solidFill>
                <a:latin typeface="Calibri" panose="020F0502020204030204"/>
              </a:rPr>
              <a:t/>
            </a:r>
            <a:br>
              <a:rPr lang="en-GB" altLang="en-US" sz="2700" dirty="0">
                <a:solidFill>
                  <a:srgbClr val="00438A"/>
                </a:solidFill>
                <a:latin typeface="Calibri" panose="020F0502020204030204"/>
              </a:rPr>
            </a:br>
            <a:endParaRPr lang="en-GB" sz="2700" dirty="0">
              <a:solidFill>
                <a:srgbClr val="00438A"/>
              </a:solidFill>
              <a:latin typeface="Calibri" panose="020F0502020204030204"/>
            </a:endParaRPr>
          </a:p>
        </p:txBody>
      </p:sp>
      <p:sp>
        <p:nvSpPr>
          <p:cNvPr id="6" name="Rectangle 5"/>
          <p:cNvSpPr/>
          <p:nvPr/>
        </p:nvSpPr>
        <p:spPr>
          <a:xfrm>
            <a:off x="7154337" y="1758886"/>
            <a:ext cx="1233453" cy="784830"/>
          </a:xfrm>
          <a:prstGeom prst="rect">
            <a:avLst/>
          </a:prstGeom>
        </p:spPr>
        <p:txBody>
          <a:bodyPr wrap="square">
            <a:spAutoFit/>
          </a:bodyPr>
          <a:lstStyle/>
          <a:p>
            <a:pPr marL="0" lvl="2" algn="ctr" defTabSz="685800" fontAlgn="base">
              <a:spcBef>
                <a:spcPct val="0"/>
              </a:spcBef>
              <a:spcAft>
                <a:spcPct val="0"/>
              </a:spcAft>
              <a:defRPr/>
            </a:pPr>
            <a:r>
              <a:rPr lang="en-GB" altLang="en-US" sz="1500" dirty="0" smtClean="0">
                <a:latin typeface="Calibri" pitchFamily="34" charset="0"/>
              </a:rPr>
              <a:t>Rivers </a:t>
            </a:r>
            <a:r>
              <a:rPr lang="en-GB" altLang="en-US" sz="1500" dirty="0">
                <a:latin typeface="Calibri" pitchFamily="34" charset="0"/>
              </a:rPr>
              <a:t>and </a:t>
            </a:r>
            <a:r>
              <a:rPr lang="en-GB" altLang="en-US" sz="1500" dirty="0" smtClean="0">
                <a:latin typeface="Calibri" pitchFamily="34" charset="0"/>
              </a:rPr>
              <a:t>Loughs </a:t>
            </a:r>
            <a:r>
              <a:rPr lang="en-GB" altLang="en-US" sz="1500" dirty="0">
                <a:latin typeface="Calibri" pitchFamily="34" charset="0"/>
              </a:rPr>
              <a:t>56.2</a:t>
            </a:r>
            <a:r>
              <a:rPr lang="en-GB" altLang="en-US" sz="1500" dirty="0" smtClean="0">
                <a:latin typeface="Calibri" pitchFamily="34" charset="0"/>
              </a:rPr>
              <a:t>%</a:t>
            </a:r>
            <a:endParaRPr lang="en-GB" altLang="en-US" sz="1500" dirty="0">
              <a:latin typeface="Calibri" pitchFamily="34" charset="0"/>
            </a:endParaRPr>
          </a:p>
        </p:txBody>
      </p:sp>
      <p:sp>
        <p:nvSpPr>
          <p:cNvPr id="7" name="Rectangle 6"/>
          <p:cNvSpPr/>
          <p:nvPr/>
        </p:nvSpPr>
        <p:spPr>
          <a:xfrm>
            <a:off x="71742" y="963592"/>
            <a:ext cx="4572000" cy="2769989"/>
          </a:xfrm>
          <a:prstGeom prst="rect">
            <a:avLst/>
          </a:prstGeom>
        </p:spPr>
        <p:txBody>
          <a:bodyPr>
            <a:spAutoFit/>
          </a:bodyPr>
          <a:lstStyle/>
          <a:p>
            <a:pPr marL="257175" lvl="2" indent="-257175" defTabSz="685800" fontAlgn="base">
              <a:spcBef>
                <a:spcPct val="0"/>
              </a:spcBef>
              <a:spcAft>
                <a:spcPct val="0"/>
              </a:spcAft>
              <a:buFontTx/>
              <a:buChar char="•"/>
              <a:defRPr/>
            </a:pPr>
            <a:r>
              <a:rPr lang="en-GB" altLang="en-US" sz="1600" dirty="0">
                <a:solidFill>
                  <a:srgbClr val="00438A"/>
                </a:solidFill>
                <a:latin typeface="Calibri" panose="020F0502020204030204" pitchFamily="34" charset="0"/>
              </a:rPr>
              <a:t>23 Water Treatment Works</a:t>
            </a:r>
          </a:p>
          <a:p>
            <a:pPr marL="257175" lvl="2" indent="-257175" defTabSz="685800" fontAlgn="base">
              <a:spcBef>
                <a:spcPct val="0"/>
              </a:spcBef>
              <a:spcAft>
                <a:spcPct val="0"/>
              </a:spcAft>
              <a:buFontTx/>
              <a:buChar char="•"/>
              <a:defRPr/>
            </a:pPr>
            <a:r>
              <a:rPr lang="en-GB" altLang="en-US" sz="1600" dirty="0" smtClean="0">
                <a:solidFill>
                  <a:srgbClr val="00438A"/>
                </a:solidFill>
                <a:latin typeface="Calibri" panose="020F0502020204030204" pitchFamily="34" charset="0"/>
              </a:rPr>
              <a:t>38 </a:t>
            </a:r>
            <a:r>
              <a:rPr lang="en-GB" altLang="en-US" sz="1600" dirty="0">
                <a:solidFill>
                  <a:srgbClr val="00438A"/>
                </a:solidFill>
                <a:latin typeface="Calibri" panose="020F0502020204030204" pitchFamily="34" charset="0"/>
              </a:rPr>
              <a:t>Raw water abstractions:</a:t>
            </a:r>
          </a:p>
          <a:p>
            <a:pPr marL="0" lvl="2" defTabSz="685800" fontAlgn="base">
              <a:spcBef>
                <a:spcPct val="0"/>
              </a:spcBef>
              <a:spcAft>
                <a:spcPct val="0"/>
              </a:spcAft>
              <a:defRPr/>
            </a:pPr>
            <a:r>
              <a:rPr lang="en-GB" altLang="en-US" sz="1600" dirty="0">
                <a:solidFill>
                  <a:srgbClr val="00438A"/>
                </a:solidFill>
                <a:latin typeface="Calibri" panose="020F0502020204030204" pitchFamily="34" charset="0"/>
              </a:rPr>
              <a:t>       </a:t>
            </a:r>
          </a:p>
          <a:p>
            <a:pPr marL="257175" lvl="2" indent="-257175" defTabSz="685800" fontAlgn="base">
              <a:spcBef>
                <a:spcPct val="0"/>
              </a:spcBef>
              <a:spcAft>
                <a:spcPct val="0"/>
              </a:spcAft>
              <a:buFontTx/>
              <a:buChar char="•"/>
              <a:defRPr/>
            </a:pPr>
            <a:r>
              <a:rPr lang="en-GB" altLang="en-US" sz="1600" dirty="0">
                <a:solidFill>
                  <a:srgbClr val="00438A"/>
                </a:solidFill>
                <a:latin typeface="Calibri" panose="020F0502020204030204" pitchFamily="34" charset="0"/>
              </a:rPr>
              <a:t>Total Catchment area = 1,277,000 Hectares</a:t>
            </a:r>
          </a:p>
          <a:p>
            <a:pPr marL="257175" lvl="2" indent="-257175" defTabSz="685800" fontAlgn="base">
              <a:spcBef>
                <a:spcPct val="0"/>
              </a:spcBef>
              <a:spcAft>
                <a:spcPct val="0"/>
              </a:spcAft>
              <a:buFontTx/>
              <a:buChar char="•"/>
              <a:defRPr/>
            </a:pPr>
            <a:r>
              <a:rPr lang="en-GB" altLang="en-US" sz="1600" dirty="0">
                <a:solidFill>
                  <a:srgbClr val="00438A"/>
                </a:solidFill>
                <a:latin typeface="Calibri" panose="020F0502020204030204" pitchFamily="34" charset="0"/>
              </a:rPr>
              <a:t>NIW Ownership = 11,300 Hectares (2%)</a:t>
            </a:r>
          </a:p>
          <a:p>
            <a:pPr marL="257175" lvl="2" indent="-257175" defTabSz="685800" fontAlgn="base">
              <a:spcBef>
                <a:spcPct val="0"/>
              </a:spcBef>
              <a:spcAft>
                <a:spcPct val="0"/>
              </a:spcAft>
              <a:buFontTx/>
              <a:buChar char="•"/>
              <a:defRPr/>
            </a:pPr>
            <a:endParaRPr lang="en-GB" altLang="en-US" sz="1600" dirty="0">
              <a:solidFill>
                <a:srgbClr val="00438A"/>
              </a:solidFill>
              <a:latin typeface="Calibri" panose="020F0502020204030204" pitchFamily="34" charset="0"/>
            </a:endParaRPr>
          </a:p>
          <a:p>
            <a:pPr marL="257175" lvl="2" indent="-257175" defTabSz="685800" fontAlgn="base">
              <a:spcBef>
                <a:spcPct val="0"/>
              </a:spcBef>
              <a:spcAft>
                <a:spcPct val="0"/>
              </a:spcAft>
              <a:buFontTx/>
              <a:buChar char="•"/>
              <a:defRPr/>
            </a:pPr>
            <a:r>
              <a:rPr lang="en-GB" altLang="en-US" sz="1600" dirty="0">
                <a:solidFill>
                  <a:srgbClr val="00438A"/>
                </a:solidFill>
                <a:latin typeface="Calibri" panose="020F0502020204030204" pitchFamily="34" charset="0"/>
              </a:rPr>
              <a:t>Water – 9%</a:t>
            </a:r>
          </a:p>
          <a:p>
            <a:pPr marL="257175" lvl="2" indent="-257175" defTabSz="685800" fontAlgn="base">
              <a:spcBef>
                <a:spcPct val="0"/>
              </a:spcBef>
              <a:spcAft>
                <a:spcPct val="0"/>
              </a:spcAft>
              <a:buFontTx/>
              <a:buChar char="•"/>
              <a:defRPr/>
            </a:pPr>
            <a:r>
              <a:rPr lang="en-GB" altLang="en-US" sz="1600" dirty="0">
                <a:solidFill>
                  <a:srgbClr val="00438A"/>
                </a:solidFill>
                <a:latin typeface="Calibri" panose="020F0502020204030204" pitchFamily="34" charset="0"/>
              </a:rPr>
              <a:t>Peat Bogs – 14%</a:t>
            </a:r>
          </a:p>
          <a:p>
            <a:pPr marL="257175" lvl="2" indent="-257175" defTabSz="685800" fontAlgn="base">
              <a:spcBef>
                <a:spcPct val="0"/>
              </a:spcBef>
              <a:spcAft>
                <a:spcPct val="0"/>
              </a:spcAft>
              <a:buFontTx/>
              <a:buChar char="•"/>
              <a:defRPr/>
            </a:pPr>
            <a:r>
              <a:rPr lang="en-GB" altLang="en-US" sz="1600" dirty="0">
                <a:solidFill>
                  <a:srgbClr val="00438A"/>
                </a:solidFill>
                <a:latin typeface="Calibri" panose="020F0502020204030204" pitchFamily="34" charset="0"/>
              </a:rPr>
              <a:t>Forestry – 11%</a:t>
            </a:r>
          </a:p>
          <a:p>
            <a:pPr marL="257175" lvl="2" indent="-257175" defTabSz="685800" fontAlgn="base">
              <a:spcBef>
                <a:spcPct val="0"/>
              </a:spcBef>
              <a:spcAft>
                <a:spcPct val="0"/>
              </a:spcAft>
              <a:buFontTx/>
              <a:buChar char="•"/>
              <a:defRPr/>
            </a:pPr>
            <a:r>
              <a:rPr lang="en-GB" altLang="en-US" sz="1600" dirty="0">
                <a:solidFill>
                  <a:srgbClr val="00438A"/>
                </a:solidFill>
                <a:latin typeface="Calibri" panose="020F0502020204030204" pitchFamily="34" charset="0"/>
              </a:rPr>
              <a:t>Agriculture – 66%</a:t>
            </a:r>
          </a:p>
          <a:p>
            <a:pPr marL="257175" lvl="2" indent="-257175" defTabSz="685800" fontAlgn="base">
              <a:spcBef>
                <a:spcPct val="0"/>
              </a:spcBef>
              <a:spcAft>
                <a:spcPct val="0"/>
              </a:spcAft>
              <a:buFontTx/>
              <a:buChar char="•"/>
              <a:defRPr/>
            </a:pPr>
            <a:endParaRPr lang="en-GB" altLang="en-US" sz="1500" dirty="0">
              <a:solidFill>
                <a:srgbClr val="00438A"/>
              </a:solidFill>
              <a:latin typeface="Calibri" pitchFamily="34" charset="0"/>
            </a:endParaRPr>
          </a:p>
        </p:txBody>
      </p:sp>
      <p:sp>
        <p:nvSpPr>
          <p:cNvPr id="8" name="Rectangle 7"/>
          <p:cNvSpPr/>
          <p:nvPr/>
        </p:nvSpPr>
        <p:spPr>
          <a:xfrm>
            <a:off x="4898454" y="2127778"/>
            <a:ext cx="1396817" cy="784830"/>
          </a:xfrm>
          <a:prstGeom prst="rect">
            <a:avLst/>
          </a:prstGeom>
        </p:spPr>
        <p:txBody>
          <a:bodyPr wrap="square">
            <a:spAutoFit/>
          </a:bodyPr>
          <a:lstStyle/>
          <a:p>
            <a:pPr marL="0" lvl="2" algn="ctr" defTabSz="685800" fontAlgn="base">
              <a:spcBef>
                <a:spcPct val="0"/>
              </a:spcBef>
              <a:spcAft>
                <a:spcPct val="0"/>
              </a:spcAft>
              <a:defRPr/>
            </a:pPr>
            <a:r>
              <a:rPr lang="en-GB" altLang="en-US" sz="1500" dirty="0" smtClean="0">
                <a:latin typeface="Calibri" pitchFamily="34" charset="0"/>
              </a:rPr>
              <a:t>Impounding Reservoirs 43.7%</a:t>
            </a:r>
            <a:endParaRPr lang="en-GB" altLang="en-US" sz="1500" dirty="0"/>
          </a:p>
        </p:txBody>
      </p:sp>
      <p:sp>
        <p:nvSpPr>
          <p:cNvPr id="9" name="Rectangle 8"/>
          <p:cNvSpPr/>
          <p:nvPr/>
        </p:nvSpPr>
        <p:spPr>
          <a:xfrm>
            <a:off x="6125362" y="4053130"/>
            <a:ext cx="1645701" cy="553998"/>
          </a:xfrm>
          <a:prstGeom prst="rect">
            <a:avLst/>
          </a:prstGeom>
        </p:spPr>
        <p:txBody>
          <a:bodyPr wrap="square">
            <a:spAutoFit/>
          </a:bodyPr>
          <a:lstStyle/>
          <a:p>
            <a:pPr marL="0" lvl="2" indent="0" algn="ctr" defTabSz="685800" fontAlgn="base">
              <a:spcBef>
                <a:spcPct val="0"/>
              </a:spcBef>
              <a:spcAft>
                <a:spcPct val="0"/>
              </a:spcAft>
              <a:defRPr/>
            </a:pPr>
            <a:r>
              <a:rPr lang="en-GB" altLang="en-US" sz="1500" dirty="0" smtClean="0">
                <a:latin typeface="Calibri" pitchFamily="34" charset="0"/>
              </a:rPr>
              <a:t>Boreholes</a:t>
            </a:r>
          </a:p>
          <a:p>
            <a:pPr marL="0" lvl="2" indent="0" algn="ctr" defTabSz="685800" fontAlgn="base">
              <a:spcBef>
                <a:spcPct val="0"/>
              </a:spcBef>
              <a:spcAft>
                <a:spcPct val="0"/>
              </a:spcAft>
              <a:defRPr/>
            </a:pPr>
            <a:r>
              <a:rPr lang="en-GB" altLang="en-US" sz="1500" dirty="0" smtClean="0">
                <a:latin typeface="Calibri" pitchFamily="34" charset="0"/>
              </a:rPr>
              <a:t>0.1%</a:t>
            </a:r>
            <a:endParaRPr lang="en-GB" altLang="en-US" sz="1500" dirty="0"/>
          </a:p>
        </p:txBody>
      </p:sp>
      <p:sp>
        <p:nvSpPr>
          <p:cNvPr id="10" name="Rectangle 3"/>
          <p:cNvSpPr>
            <a:spLocks noChangeArrowheads="1"/>
          </p:cNvSpPr>
          <p:nvPr/>
        </p:nvSpPr>
        <p:spPr bwMode="auto">
          <a:xfrm>
            <a:off x="71742" y="3289017"/>
            <a:ext cx="3227980"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342900" indent="-3429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57175" lvl="2" indent="-257175" defTabSz="685800" fontAlgn="base">
              <a:spcBef>
                <a:spcPct val="20000"/>
              </a:spcBef>
              <a:spcAft>
                <a:spcPct val="0"/>
              </a:spcAft>
              <a:buFontTx/>
              <a:buChar char="•"/>
              <a:defRPr/>
            </a:pPr>
            <a:endParaRPr lang="en-GB" altLang="en-US" sz="1500" dirty="0">
              <a:solidFill>
                <a:srgbClr val="000000"/>
              </a:solidFill>
            </a:endParaRPr>
          </a:p>
          <a:p>
            <a:pPr marL="257175" lvl="2" indent="-257175" defTabSz="685800" fontAlgn="base">
              <a:spcBef>
                <a:spcPct val="0"/>
              </a:spcBef>
              <a:spcAft>
                <a:spcPct val="0"/>
              </a:spcAft>
              <a:buFontTx/>
              <a:buChar char="•"/>
              <a:defRPr/>
            </a:pPr>
            <a:r>
              <a:rPr lang="en-GB" altLang="en-US" sz="1600" dirty="0">
                <a:solidFill>
                  <a:srgbClr val="00438A"/>
                </a:solidFill>
                <a:latin typeface="Calibri" pitchFamily="34" charset="0"/>
              </a:rPr>
              <a:t>Predominantly Rural area - Farming practices can have a large impact on raw water quality</a:t>
            </a:r>
          </a:p>
          <a:p>
            <a:pPr marL="257175" lvl="2" indent="-257175" defTabSz="685800" fontAlgn="base">
              <a:spcBef>
                <a:spcPct val="0"/>
              </a:spcBef>
              <a:spcAft>
                <a:spcPct val="0"/>
              </a:spcAft>
              <a:buFontTx/>
              <a:buChar char="•"/>
              <a:defRPr/>
            </a:pPr>
            <a:endParaRPr lang="en-GB" altLang="en-US" sz="1600" dirty="0">
              <a:solidFill>
                <a:srgbClr val="00438A"/>
              </a:solidFill>
              <a:latin typeface="Calibri" pitchFamily="34" charset="0"/>
            </a:endParaRPr>
          </a:p>
          <a:p>
            <a:pPr marL="257175" lvl="2" indent="-257175" defTabSz="685800" fontAlgn="base">
              <a:spcBef>
                <a:spcPct val="0"/>
              </a:spcBef>
              <a:spcAft>
                <a:spcPct val="0"/>
              </a:spcAft>
              <a:buFontTx/>
              <a:buChar char="•"/>
              <a:defRPr/>
            </a:pPr>
            <a:r>
              <a:rPr lang="en-GB" altLang="en-US" sz="1600" dirty="0" smtClean="0">
                <a:solidFill>
                  <a:srgbClr val="00438A"/>
                </a:solidFill>
                <a:latin typeface="Calibri" pitchFamily="34" charset="0"/>
              </a:rPr>
              <a:t>Pesticide </a:t>
            </a:r>
            <a:r>
              <a:rPr lang="en-GB" altLang="en-US" sz="1600" dirty="0">
                <a:solidFill>
                  <a:srgbClr val="00438A"/>
                </a:solidFill>
                <a:latin typeface="Calibri" pitchFamily="34" charset="0"/>
              </a:rPr>
              <a:t>application is a major challenge, particularly MCPA</a:t>
            </a:r>
            <a:endParaRPr lang="en-GB" altLang="en-US" sz="1600" b="1" dirty="0">
              <a:solidFill>
                <a:srgbClr val="000000"/>
              </a:solidFill>
              <a:latin typeface="Trebuchet MS" pitchFamily="34" charset="0"/>
            </a:endParaRPr>
          </a:p>
        </p:txBody>
      </p:sp>
    </p:spTree>
    <p:extLst>
      <p:ext uri="{BB962C8B-B14F-4D97-AF65-F5344CB8AC3E}">
        <p14:creationId xmlns:p14="http://schemas.microsoft.com/office/powerpoint/2010/main" val="4080094333"/>
      </p:ext>
    </p:extLst>
  </p:cSld>
  <p:clrMapOvr>
    <a:masterClrMapping/>
  </p:clrMapOvr>
  <p:transition spd="slow"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l="6549" t="4156" r="8173" b="2011"/>
          <a:stretch>
            <a:fillRect/>
          </a:stretch>
        </p:blipFill>
        <p:spPr bwMode="auto">
          <a:xfrm>
            <a:off x="471374" y="829867"/>
            <a:ext cx="2266925" cy="1917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bwMode="auto">
          <a:xfrm>
            <a:off x="0" y="138521"/>
            <a:ext cx="3053038" cy="511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685800">
              <a:defRPr/>
            </a:pPr>
            <a:endParaRPr lang="en-GB" altLang="en-US" sz="1725" b="1" dirty="0">
              <a:solidFill>
                <a:srgbClr val="333399"/>
              </a:solidFill>
              <a:latin typeface="Calibri"/>
            </a:endParaRPr>
          </a:p>
          <a:p>
            <a:pPr defTabSz="685800" fontAlgn="auto">
              <a:spcBef>
                <a:spcPts val="0"/>
              </a:spcBef>
              <a:spcAft>
                <a:spcPts val="0"/>
              </a:spcAft>
              <a:defRPr/>
            </a:pPr>
            <a:r>
              <a:rPr lang="en-GB" altLang="en-US" sz="2700" b="1" dirty="0" smtClean="0">
                <a:solidFill>
                  <a:srgbClr val="00438A"/>
                </a:solidFill>
                <a:latin typeface="Calibri" panose="020F0502020204030204" pitchFamily="34" charset="0"/>
                <a:ea typeface="+mn-ea"/>
                <a:cs typeface="+mn-cs"/>
              </a:rPr>
              <a:t>Lough Neagh</a:t>
            </a:r>
            <a:r>
              <a:rPr lang="en-GB" altLang="en-US" sz="2700" dirty="0" smtClean="0">
                <a:solidFill>
                  <a:srgbClr val="00438A"/>
                </a:solidFill>
                <a:latin typeface="Calibri" panose="020F0502020204030204"/>
              </a:rPr>
              <a:t/>
            </a:r>
            <a:br>
              <a:rPr lang="en-GB" altLang="en-US" sz="2700" dirty="0" smtClean="0">
                <a:solidFill>
                  <a:srgbClr val="00438A"/>
                </a:solidFill>
                <a:latin typeface="Calibri" panose="020F0502020204030204"/>
              </a:rPr>
            </a:br>
            <a:endParaRPr lang="en-GB" sz="2700" dirty="0">
              <a:solidFill>
                <a:srgbClr val="00438A"/>
              </a:solidFill>
              <a:latin typeface="Calibri" panose="020F0502020204030204"/>
            </a:endParaRPr>
          </a:p>
        </p:txBody>
      </p:sp>
      <p:sp>
        <p:nvSpPr>
          <p:cNvPr id="45061" name="TextBox 20"/>
          <p:cNvSpPr txBox="1">
            <a:spLocks noChangeArrowheads="1"/>
          </p:cNvSpPr>
          <p:nvPr/>
        </p:nvSpPr>
        <p:spPr bwMode="auto">
          <a:xfrm>
            <a:off x="4680000" y="4299600"/>
            <a:ext cx="1173956"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pPr>
            <a:endParaRPr lang="en-GB" altLang="en-US" sz="1350" b="1">
              <a:solidFill>
                <a:srgbClr val="006600"/>
              </a:solidFill>
            </a:endParaRPr>
          </a:p>
        </p:txBody>
      </p:sp>
      <p:sp>
        <p:nvSpPr>
          <p:cNvPr id="45062" name="TextBox 5"/>
          <p:cNvSpPr txBox="1">
            <a:spLocks noChangeArrowheads="1"/>
          </p:cNvSpPr>
          <p:nvPr/>
        </p:nvSpPr>
        <p:spPr bwMode="auto">
          <a:xfrm>
            <a:off x="2538743" y="834005"/>
            <a:ext cx="514295"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endParaRPr lang="en-GB" altLang="en-US" sz="1350">
              <a:solidFill>
                <a:srgbClr val="000000"/>
              </a:solidFill>
            </a:endParaRPr>
          </a:p>
          <a:p>
            <a:pPr defTabSz="685800" fontAlgn="base">
              <a:spcBef>
                <a:spcPct val="0"/>
              </a:spcBef>
              <a:spcAft>
                <a:spcPct val="0"/>
              </a:spcAft>
            </a:pPr>
            <a:endParaRPr lang="en-GB" altLang="en-US" sz="1350">
              <a:solidFill>
                <a:srgbClr val="000000"/>
              </a:solidFill>
            </a:endParaRPr>
          </a:p>
        </p:txBody>
      </p:sp>
      <p:cxnSp>
        <p:nvCxnSpPr>
          <p:cNvPr id="6" name="Straight Connector 5"/>
          <p:cNvCxnSpPr/>
          <p:nvPr/>
        </p:nvCxnSpPr>
        <p:spPr>
          <a:xfrm>
            <a:off x="3053038" y="753979"/>
            <a:ext cx="0" cy="4146884"/>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6220" y="3008924"/>
            <a:ext cx="2888281" cy="1477328"/>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00438A"/>
                </a:solidFill>
                <a:latin typeface="Calibri" pitchFamily="34" charset="0"/>
              </a:rPr>
              <a:t>Lough Neagh Landscape Partnership </a:t>
            </a:r>
            <a:endParaRPr lang="en-GB" dirty="0" smtClean="0">
              <a:solidFill>
                <a:srgbClr val="00438A"/>
              </a:solidFill>
              <a:latin typeface="Calibri" pitchFamily="34" charset="0"/>
            </a:endParaRPr>
          </a:p>
          <a:p>
            <a:pPr marL="285750" indent="-285750">
              <a:buFont typeface="Arial" panose="020B0604020202020204" pitchFamily="34" charset="0"/>
              <a:buChar char="•"/>
            </a:pPr>
            <a:r>
              <a:rPr lang="en-GB" dirty="0" smtClean="0">
                <a:solidFill>
                  <a:srgbClr val="00438A"/>
                </a:solidFill>
                <a:latin typeface="Calibri" pitchFamily="34" charset="0"/>
              </a:rPr>
              <a:t>Drinking water quality protection</a:t>
            </a:r>
          </a:p>
          <a:p>
            <a:pPr marL="285750" indent="-285750">
              <a:buFont typeface="Arial" panose="020B0604020202020204" pitchFamily="34" charset="0"/>
              <a:buChar char="•"/>
            </a:pPr>
            <a:r>
              <a:rPr lang="en-GB" dirty="0" smtClean="0">
                <a:solidFill>
                  <a:srgbClr val="00438A"/>
                </a:solidFill>
                <a:latin typeface="Calibri" pitchFamily="34" charset="0"/>
              </a:rPr>
              <a:t>Partnership </a:t>
            </a:r>
            <a:endParaRPr lang="en-GB" dirty="0">
              <a:solidFill>
                <a:srgbClr val="00438A"/>
              </a:solidFill>
              <a:latin typeface="Calibri" pitchFamily="34" charset="0"/>
            </a:endParaRPr>
          </a:p>
        </p:txBody>
      </p:sp>
      <p:sp>
        <p:nvSpPr>
          <p:cNvPr id="17" name="TextBox 16"/>
          <p:cNvSpPr txBox="1"/>
          <p:nvPr/>
        </p:nvSpPr>
        <p:spPr>
          <a:xfrm>
            <a:off x="3131576" y="65187"/>
            <a:ext cx="5767204" cy="5078313"/>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tx2"/>
                </a:solidFill>
              </a:rPr>
              <a:t>Lough Neagh is the largest water body in NI and is essential to water </a:t>
            </a:r>
            <a:r>
              <a:rPr lang="en-GB" dirty="0" smtClean="0">
                <a:solidFill>
                  <a:schemeClr val="tx2"/>
                </a:solidFill>
              </a:rPr>
              <a:t>supply</a:t>
            </a:r>
          </a:p>
          <a:p>
            <a:pPr marL="285750" indent="-285750">
              <a:buFont typeface="Arial" panose="020B0604020202020204" pitchFamily="34" charset="0"/>
              <a:buChar char="•"/>
            </a:pPr>
            <a:endParaRPr lang="en-GB" dirty="0" smtClean="0">
              <a:solidFill>
                <a:srgbClr val="00438A"/>
              </a:solidFill>
              <a:latin typeface="Calibri" pitchFamily="34" charset="0"/>
            </a:endParaRPr>
          </a:p>
          <a:p>
            <a:pPr marL="285750" indent="-285750">
              <a:buFont typeface="Arial" panose="020B0604020202020204" pitchFamily="34" charset="0"/>
              <a:buChar char="•"/>
            </a:pPr>
            <a:r>
              <a:rPr lang="en-GB" dirty="0" smtClean="0">
                <a:solidFill>
                  <a:srgbClr val="00438A"/>
                </a:solidFill>
                <a:latin typeface="Calibri" pitchFamily="34" charset="0"/>
              </a:rPr>
              <a:t>NI Water </a:t>
            </a:r>
            <a:r>
              <a:rPr lang="en-GB" dirty="0">
                <a:solidFill>
                  <a:srgbClr val="00438A"/>
                </a:solidFill>
                <a:latin typeface="Calibri" pitchFamily="34" charset="0"/>
              </a:rPr>
              <a:t>abstracts an average of 237 ML/D from Lough Neagh, over a third of </a:t>
            </a:r>
            <a:r>
              <a:rPr lang="en-GB" dirty="0" smtClean="0">
                <a:solidFill>
                  <a:srgbClr val="00438A"/>
                </a:solidFill>
                <a:latin typeface="Calibri" pitchFamily="34" charset="0"/>
              </a:rPr>
              <a:t>our total abstraction; We don’t own land in this catchment. </a:t>
            </a:r>
          </a:p>
          <a:p>
            <a:endParaRPr lang="en-GB" dirty="0" smtClean="0">
              <a:solidFill>
                <a:srgbClr val="00438A"/>
              </a:solidFill>
              <a:latin typeface="Calibri" pitchFamily="34" charset="0"/>
            </a:endParaRPr>
          </a:p>
          <a:p>
            <a:pPr marL="285750" indent="-285750">
              <a:buFont typeface="Arial" panose="020B0604020202020204" pitchFamily="34" charset="0"/>
              <a:buChar char="•"/>
            </a:pPr>
            <a:r>
              <a:rPr lang="en-GB" dirty="0" smtClean="0">
                <a:solidFill>
                  <a:srgbClr val="00438A"/>
                </a:solidFill>
                <a:latin typeface="Calibri" pitchFamily="34" charset="0"/>
              </a:rPr>
              <a:t>There </a:t>
            </a:r>
            <a:r>
              <a:rPr lang="en-GB" dirty="0">
                <a:solidFill>
                  <a:srgbClr val="00438A"/>
                </a:solidFill>
                <a:latin typeface="Calibri" pitchFamily="34" charset="0"/>
              </a:rPr>
              <a:t>are many water quality issues in the Lough, </a:t>
            </a:r>
            <a:r>
              <a:rPr lang="en-GB" dirty="0" smtClean="0">
                <a:solidFill>
                  <a:srgbClr val="00438A"/>
                </a:solidFill>
                <a:latin typeface="Calibri" pitchFamily="34" charset="0"/>
              </a:rPr>
              <a:t>including </a:t>
            </a:r>
            <a:r>
              <a:rPr lang="en-GB" dirty="0">
                <a:solidFill>
                  <a:srgbClr val="00438A"/>
                </a:solidFill>
                <a:latin typeface="Calibri" pitchFamily="34" charset="0"/>
              </a:rPr>
              <a:t>nutrients, pesticides and sediment which have to be dealt with at </a:t>
            </a:r>
            <a:r>
              <a:rPr lang="en-GB" dirty="0" smtClean="0">
                <a:solidFill>
                  <a:srgbClr val="00438A"/>
                </a:solidFill>
                <a:latin typeface="Calibri" pitchFamily="34" charset="0"/>
              </a:rPr>
              <a:t>Castor Bay, </a:t>
            </a:r>
            <a:r>
              <a:rPr lang="en-GB" dirty="0" err="1" smtClean="0">
                <a:solidFill>
                  <a:srgbClr val="00438A"/>
                </a:solidFill>
                <a:latin typeface="Calibri" pitchFamily="34" charset="0"/>
              </a:rPr>
              <a:t>Dunore</a:t>
            </a:r>
            <a:r>
              <a:rPr lang="en-GB" dirty="0" smtClean="0">
                <a:solidFill>
                  <a:srgbClr val="00438A"/>
                </a:solidFill>
                <a:latin typeface="Calibri" pitchFamily="34" charset="0"/>
              </a:rPr>
              <a:t> Point, </a:t>
            </a:r>
            <a:r>
              <a:rPr lang="en-GB" dirty="0" err="1" smtClean="0">
                <a:solidFill>
                  <a:srgbClr val="00438A"/>
                </a:solidFill>
                <a:latin typeface="Calibri" pitchFamily="34" charset="0"/>
              </a:rPr>
              <a:t>Ballinrees</a:t>
            </a:r>
            <a:r>
              <a:rPr lang="en-GB" dirty="0" smtClean="0">
                <a:solidFill>
                  <a:srgbClr val="00438A"/>
                </a:solidFill>
                <a:latin typeface="Calibri" pitchFamily="34" charset="0"/>
              </a:rPr>
              <a:t> and </a:t>
            </a:r>
            <a:r>
              <a:rPr lang="en-GB" dirty="0" err="1">
                <a:solidFill>
                  <a:schemeClr val="tx2"/>
                </a:solidFill>
                <a:latin typeface="Calibri" pitchFamily="34" charset="0"/>
              </a:rPr>
              <a:t>Moyola</a:t>
            </a:r>
            <a:r>
              <a:rPr lang="en-GB" dirty="0">
                <a:solidFill>
                  <a:schemeClr val="tx2"/>
                </a:solidFill>
                <a:latin typeface="Calibri" pitchFamily="34" charset="0"/>
              </a:rPr>
              <a:t>.</a:t>
            </a:r>
            <a:r>
              <a:rPr lang="en-GB" dirty="0" smtClean="0">
                <a:solidFill>
                  <a:srgbClr val="00438A"/>
                </a:solidFill>
                <a:latin typeface="Calibri" pitchFamily="34" charset="0"/>
              </a:rPr>
              <a:t> </a:t>
            </a:r>
          </a:p>
          <a:p>
            <a:endParaRPr lang="en-GB" dirty="0" smtClean="0">
              <a:solidFill>
                <a:srgbClr val="00438A"/>
              </a:solidFill>
              <a:latin typeface="Calibri" pitchFamily="34" charset="0"/>
            </a:endParaRPr>
          </a:p>
          <a:p>
            <a:pPr marL="285750" indent="-285750">
              <a:buFont typeface="Arial" panose="020B0604020202020204" pitchFamily="34" charset="0"/>
              <a:buChar char="•"/>
            </a:pPr>
            <a:r>
              <a:rPr lang="en-GB" dirty="0" smtClean="0">
                <a:solidFill>
                  <a:srgbClr val="00438A"/>
                </a:solidFill>
                <a:latin typeface="Calibri" pitchFamily="34" charset="0"/>
              </a:rPr>
              <a:t>In 2016 </a:t>
            </a:r>
            <a:r>
              <a:rPr lang="en-GB" dirty="0">
                <a:solidFill>
                  <a:srgbClr val="00438A"/>
                </a:solidFill>
                <a:latin typeface="Calibri" pitchFamily="34" charset="0"/>
              </a:rPr>
              <a:t>the </a:t>
            </a:r>
            <a:r>
              <a:rPr lang="en-GB" dirty="0" smtClean="0">
                <a:solidFill>
                  <a:srgbClr val="00438A"/>
                </a:solidFill>
                <a:latin typeface="Calibri" pitchFamily="34" charset="0"/>
              </a:rPr>
              <a:t>Lough Neagh Partnership was funded by NIEA </a:t>
            </a:r>
            <a:r>
              <a:rPr lang="en-GB" dirty="0">
                <a:solidFill>
                  <a:srgbClr val="00438A"/>
                </a:solidFill>
                <a:latin typeface="Calibri" pitchFamily="34" charset="0"/>
              </a:rPr>
              <a:t>to develop a Shoreline Management Plan for the </a:t>
            </a:r>
            <a:r>
              <a:rPr lang="en-GB" dirty="0" smtClean="0">
                <a:solidFill>
                  <a:srgbClr val="00438A"/>
                </a:solidFill>
                <a:latin typeface="Calibri" pitchFamily="34" charset="0"/>
              </a:rPr>
              <a:t>Lough (£39million plus)</a:t>
            </a:r>
          </a:p>
          <a:p>
            <a:endParaRPr lang="en-GB" dirty="0" smtClean="0">
              <a:solidFill>
                <a:srgbClr val="00438A"/>
              </a:solidFill>
              <a:latin typeface="Calibri" pitchFamily="34" charset="0"/>
            </a:endParaRPr>
          </a:p>
          <a:p>
            <a:pPr marL="285750" indent="-285750">
              <a:buFont typeface="Arial" panose="020B0604020202020204" pitchFamily="34" charset="0"/>
              <a:buChar char="•"/>
            </a:pPr>
            <a:r>
              <a:rPr lang="en-GB" dirty="0" smtClean="0">
                <a:solidFill>
                  <a:srgbClr val="00438A"/>
                </a:solidFill>
                <a:latin typeface="Calibri" pitchFamily="34" charset="0"/>
              </a:rPr>
              <a:t>NI Water SCAMP work in partnership to keep drinking water quality at the top of the agenda</a:t>
            </a:r>
          </a:p>
        </p:txBody>
      </p:sp>
    </p:spTree>
    <p:extLst>
      <p:ext uri="{BB962C8B-B14F-4D97-AF65-F5344CB8AC3E}">
        <p14:creationId xmlns:p14="http://schemas.microsoft.com/office/powerpoint/2010/main" val="1401964698"/>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500"/>
                                        <p:tgtEl>
                                          <p:spTgt spid="1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l="6549" t="4156" r="8173" b="2011"/>
          <a:stretch>
            <a:fillRect/>
          </a:stretch>
        </p:blipFill>
        <p:spPr bwMode="auto">
          <a:xfrm>
            <a:off x="471374" y="829867"/>
            <a:ext cx="2266925" cy="1917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bwMode="auto">
          <a:xfrm>
            <a:off x="0" y="317898"/>
            <a:ext cx="9144000" cy="511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685800">
              <a:defRPr/>
            </a:pPr>
            <a:endParaRPr lang="en-GB" altLang="en-US" sz="1725" b="1" dirty="0">
              <a:solidFill>
                <a:srgbClr val="333399"/>
              </a:solidFill>
              <a:latin typeface="Calibri"/>
            </a:endParaRPr>
          </a:p>
          <a:p>
            <a:pPr defTabSz="685800" fontAlgn="auto">
              <a:spcBef>
                <a:spcPts val="0"/>
              </a:spcBef>
              <a:spcAft>
                <a:spcPts val="0"/>
              </a:spcAft>
              <a:defRPr/>
            </a:pPr>
            <a:r>
              <a:rPr lang="en-GB" altLang="en-US" sz="2700" b="1" dirty="0" smtClean="0">
                <a:solidFill>
                  <a:srgbClr val="00438A"/>
                </a:solidFill>
                <a:latin typeface="Calibri" panose="020F0502020204030204" pitchFamily="34" charset="0"/>
                <a:ea typeface="+mn-ea"/>
                <a:cs typeface="+mn-cs"/>
              </a:rPr>
              <a:t>SCaMP NI – Lough Neagh</a:t>
            </a:r>
            <a:r>
              <a:rPr lang="en-GB" altLang="en-US" sz="2700" dirty="0" smtClean="0">
                <a:solidFill>
                  <a:srgbClr val="00438A"/>
                </a:solidFill>
                <a:latin typeface="Calibri" panose="020F0502020204030204"/>
              </a:rPr>
              <a:t/>
            </a:r>
            <a:br>
              <a:rPr lang="en-GB" altLang="en-US" sz="2700" dirty="0" smtClean="0">
                <a:solidFill>
                  <a:srgbClr val="00438A"/>
                </a:solidFill>
                <a:latin typeface="Calibri" panose="020F0502020204030204"/>
              </a:rPr>
            </a:br>
            <a:endParaRPr lang="en-GB" sz="2700" dirty="0">
              <a:solidFill>
                <a:srgbClr val="00438A"/>
              </a:solidFill>
              <a:latin typeface="Calibri" panose="020F0502020204030204"/>
            </a:endParaRPr>
          </a:p>
        </p:txBody>
      </p:sp>
      <p:sp>
        <p:nvSpPr>
          <p:cNvPr id="45061" name="TextBox 20"/>
          <p:cNvSpPr txBox="1">
            <a:spLocks noChangeArrowheads="1"/>
          </p:cNvSpPr>
          <p:nvPr/>
        </p:nvSpPr>
        <p:spPr bwMode="auto">
          <a:xfrm>
            <a:off x="4680000" y="4299600"/>
            <a:ext cx="1173956"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pPr>
            <a:endParaRPr lang="en-GB" altLang="en-US" sz="1350" b="1">
              <a:solidFill>
                <a:srgbClr val="006600"/>
              </a:solidFill>
            </a:endParaRPr>
          </a:p>
        </p:txBody>
      </p:sp>
      <p:sp>
        <p:nvSpPr>
          <p:cNvPr id="45062" name="TextBox 5"/>
          <p:cNvSpPr txBox="1">
            <a:spLocks noChangeArrowheads="1"/>
          </p:cNvSpPr>
          <p:nvPr/>
        </p:nvSpPr>
        <p:spPr bwMode="auto">
          <a:xfrm>
            <a:off x="2538743" y="834005"/>
            <a:ext cx="514295"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endParaRPr lang="en-GB" altLang="en-US" sz="1350">
              <a:solidFill>
                <a:srgbClr val="000000"/>
              </a:solidFill>
            </a:endParaRPr>
          </a:p>
          <a:p>
            <a:pPr defTabSz="685800" fontAlgn="base">
              <a:spcBef>
                <a:spcPct val="0"/>
              </a:spcBef>
              <a:spcAft>
                <a:spcPct val="0"/>
              </a:spcAft>
            </a:pPr>
            <a:endParaRPr lang="en-GB" altLang="en-US" sz="1350">
              <a:solidFill>
                <a:srgbClr val="000000"/>
              </a:solidFill>
            </a:endParaRPr>
          </a:p>
        </p:txBody>
      </p:sp>
      <p:sp>
        <p:nvSpPr>
          <p:cNvPr id="2" name="Oval 1"/>
          <p:cNvSpPr/>
          <p:nvPr/>
        </p:nvSpPr>
        <p:spPr>
          <a:xfrm>
            <a:off x="1669892" y="1554520"/>
            <a:ext cx="491417" cy="538776"/>
          </a:xfrm>
          <a:prstGeom prst="ellipse">
            <a:avLst/>
          </a:prstGeom>
          <a:solidFill>
            <a:srgbClr val="FF00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6" name="Straight Connector 5"/>
          <p:cNvCxnSpPr/>
          <p:nvPr/>
        </p:nvCxnSpPr>
        <p:spPr>
          <a:xfrm>
            <a:off x="3053038" y="753979"/>
            <a:ext cx="0" cy="4146884"/>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6220" y="3008924"/>
            <a:ext cx="3201754" cy="1754326"/>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00438A"/>
                </a:solidFill>
                <a:latin typeface="Calibri" pitchFamily="34" charset="0"/>
              </a:rPr>
              <a:t>Lough Neagh Landscape Partnership </a:t>
            </a:r>
            <a:endParaRPr lang="en-GB" dirty="0" smtClean="0">
              <a:solidFill>
                <a:srgbClr val="00438A"/>
              </a:solidFill>
              <a:latin typeface="Calibri" pitchFamily="34" charset="0"/>
            </a:endParaRPr>
          </a:p>
          <a:p>
            <a:pPr marL="285750" indent="-285750">
              <a:buFont typeface="Arial" panose="020B0604020202020204" pitchFamily="34" charset="0"/>
              <a:buChar char="•"/>
            </a:pPr>
            <a:r>
              <a:rPr lang="en-GB" dirty="0" smtClean="0">
                <a:solidFill>
                  <a:srgbClr val="00438A"/>
                </a:solidFill>
                <a:latin typeface="Calibri" pitchFamily="34" charset="0"/>
              </a:rPr>
              <a:t>Ballinacor Lagoons Wildflower meadows </a:t>
            </a:r>
          </a:p>
          <a:p>
            <a:pPr marL="285750" indent="-285750">
              <a:buFont typeface="Arial" panose="020B0604020202020204" pitchFamily="34" charset="0"/>
              <a:buChar char="•"/>
            </a:pPr>
            <a:r>
              <a:rPr lang="en-GB" dirty="0" smtClean="0">
                <a:solidFill>
                  <a:srgbClr val="00438A"/>
                </a:solidFill>
                <a:latin typeface="Calibri" pitchFamily="34" charset="0"/>
              </a:rPr>
              <a:t>Passive Sampling Project –River Bann to L Neagh</a:t>
            </a:r>
            <a:endParaRPr lang="en-GB" dirty="0">
              <a:solidFill>
                <a:srgbClr val="00438A"/>
              </a:solidFill>
              <a:latin typeface="Calibri" pitchFamily="34" charset="0"/>
            </a:endParaRPr>
          </a:p>
        </p:txBody>
      </p:sp>
      <p:sp>
        <p:nvSpPr>
          <p:cNvPr id="13" name="Oval 12"/>
          <p:cNvSpPr/>
          <p:nvPr/>
        </p:nvSpPr>
        <p:spPr>
          <a:xfrm>
            <a:off x="1741104" y="2063684"/>
            <a:ext cx="139461" cy="160219"/>
          </a:xfrm>
          <a:prstGeom prst="ellipse">
            <a:avLst/>
          </a:prstGeom>
          <a:solidFill>
            <a:srgbClr val="FF00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Oval 13"/>
          <p:cNvSpPr/>
          <p:nvPr/>
        </p:nvSpPr>
        <p:spPr>
          <a:xfrm>
            <a:off x="1832974" y="1343803"/>
            <a:ext cx="139461" cy="160219"/>
          </a:xfrm>
          <a:prstGeom prst="ellipse">
            <a:avLst/>
          </a:prstGeom>
          <a:solidFill>
            <a:srgbClr val="FF00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TextBox 16"/>
          <p:cNvSpPr txBox="1"/>
          <p:nvPr/>
        </p:nvSpPr>
        <p:spPr>
          <a:xfrm>
            <a:off x="3304607" y="918312"/>
            <a:ext cx="5767204" cy="3970318"/>
          </a:xfrm>
          <a:prstGeom prst="rect">
            <a:avLst/>
          </a:prstGeom>
          <a:noFill/>
        </p:spPr>
        <p:txBody>
          <a:bodyPr wrap="square" rtlCol="0">
            <a:spAutoFit/>
          </a:bodyPr>
          <a:lstStyle/>
          <a:p>
            <a:pPr marL="285750" indent="-285750">
              <a:buFont typeface="Arial" panose="020B0604020202020204" pitchFamily="34" charset="0"/>
              <a:buChar char="•"/>
            </a:pPr>
            <a:r>
              <a:rPr lang="en-GB" dirty="0" smtClean="0">
                <a:solidFill>
                  <a:srgbClr val="00438A"/>
                </a:solidFill>
                <a:latin typeface="Calibri" pitchFamily="34" charset="0"/>
              </a:rPr>
              <a:t>Engagement ongoing with Lough </a:t>
            </a:r>
            <a:r>
              <a:rPr lang="en-GB" dirty="0">
                <a:solidFill>
                  <a:srgbClr val="00438A"/>
                </a:solidFill>
                <a:latin typeface="Calibri" pitchFamily="34" charset="0"/>
              </a:rPr>
              <a:t>Neagh Landscape Partnership </a:t>
            </a:r>
            <a:r>
              <a:rPr lang="en-GB" dirty="0" smtClean="0">
                <a:solidFill>
                  <a:srgbClr val="00438A"/>
                </a:solidFill>
                <a:latin typeface="Calibri" pitchFamily="34" charset="0"/>
              </a:rPr>
              <a:t>to avail of external funding to improve water quality</a:t>
            </a:r>
          </a:p>
          <a:p>
            <a:pPr marL="285750" indent="-285750">
              <a:buFont typeface="Arial" panose="020B0604020202020204" pitchFamily="34" charset="0"/>
              <a:buChar char="•"/>
            </a:pPr>
            <a:endParaRPr lang="en-GB" dirty="0" smtClean="0">
              <a:solidFill>
                <a:srgbClr val="00438A"/>
              </a:solidFill>
              <a:latin typeface="Calibri" pitchFamily="34" charset="0"/>
            </a:endParaRPr>
          </a:p>
          <a:p>
            <a:pPr marL="285750" indent="-285750">
              <a:buFont typeface="Arial" panose="020B0604020202020204" pitchFamily="34" charset="0"/>
              <a:buChar char="•"/>
            </a:pPr>
            <a:r>
              <a:rPr lang="en-GB" dirty="0" smtClean="0">
                <a:solidFill>
                  <a:srgbClr val="00438A"/>
                </a:solidFill>
                <a:latin typeface="Calibri" pitchFamily="34" charset="0"/>
              </a:rPr>
              <a:t>Riparian fencing ongoing around Lough shore to protect water quality and enhance wildlife habitats, availing of funding through DAERA EFS scheme</a:t>
            </a:r>
          </a:p>
          <a:p>
            <a:pPr marL="285750" indent="-285750">
              <a:buFont typeface="Arial" panose="020B0604020202020204" pitchFamily="34" charset="0"/>
              <a:buChar char="•"/>
            </a:pPr>
            <a:endParaRPr lang="en-GB" dirty="0" smtClean="0">
              <a:solidFill>
                <a:srgbClr val="00438A"/>
              </a:solidFill>
              <a:latin typeface="Calibri" pitchFamily="34" charset="0"/>
            </a:endParaRPr>
          </a:p>
          <a:p>
            <a:pPr marL="285750" indent="-285750">
              <a:buFont typeface="Arial" panose="020B0604020202020204" pitchFamily="34" charset="0"/>
              <a:buChar char="•"/>
            </a:pPr>
            <a:r>
              <a:rPr lang="en-GB" dirty="0" smtClean="0">
                <a:solidFill>
                  <a:srgbClr val="00438A"/>
                </a:solidFill>
                <a:latin typeface="Calibri" pitchFamily="34" charset="0"/>
              </a:rPr>
              <a:t>Award Winning Ballinacor Lagoons Wildflower meadows planted</a:t>
            </a:r>
          </a:p>
          <a:p>
            <a:pPr marL="285750" indent="-285750">
              <a:buFont typeface="Arial" panose="020B0604020202020204" pitchFamily="34" charset="0"/>
              <a:buChar char="•"/>
            </a:pPr>
            <a:endParaRPr lang="en-GB" dirty="0" smtClean="0">
              <a:solidFill>
                <a:srgbClr val="00438A"/>
              </a:solidFill>
              <a:latin typeface="Calibri" pitchFamily="34" charset="0"/>
            </a:endParaRPr>
          </a:p>
          <a:p>
            <a:pPr marL="285750" indent="-285750">
              <a:buFont typeface="Arial" panose="020B0604020202020204" pitchFamily="34" charset="0"/>
              <a:buChar char="•"/>
            </a:pPr>
            <a:r>
              <a:rPr lang="en-GB" dirty="0" smtClean="0">
                <a:solidFill>
                  <a:srgbClr val="00438A"/>
                </a:solidFill>
                <a:latin typeface="Calibri" pitchFamily="34" charset="0"/>
              </a:rPr>
              <a:t>Passive Sampling Project to establish areas of high MCPA in Balinrees catchment – Successfully identified high risk sub-catchment areas to 2% of Bann catchment</a:t>
            </a:r>
            <a:endParaRPr lang="en-GB" dirty="0">
              <a:solidFill>
                <a:srgbClr val="00438A"/>
              </a:solidFill>
              <a:latin typeface="Calibri" pitchFamily="34" charset="0"/>
            </a:endParaRPr>
          </a:p>
        </p:txBody>
      </p:sp>
    </p:spTree>
    <p:extLst>
      <p:ext uri="{BB962C8B-B14F-4D97-AF65-F5344CB8AC3E}">
        <p14:creationId xmlns:p14="http://schemas.microsoft.com/office/powerpoint/2010/main" val="1692839881"/>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0" presetClass="entr" presetSubtype="0" fill="hold" nodeType="withEffect">
                                  <p:stCondLst>
                                    <p:cond delay="50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par>
                                <p:cTn id="16" presetID="10" presetClass="entr" presetSubtype="0" fill="hold" nodeType="withEffect">
                                  <p:stCondLst>
                                    <p:cond delay="500"/>
                                  </p:stCondLst>
                                  <p:childTnLst>
                                    <p:set>
                                      <p:cBhvr>
                                        <p:cTn id="17" dur="1" fill="hold">
                                          <p:stCondLst>
                                            <p:cond delay="0"/>
                                          </p:stCondLst>
                                        </p:cTn>
                                        <p:tgtEl>
                                          <p:spTgt spid="12">
                                            <p:txEl>
                                              <p:pRg st="2" end="2"/>
                                            </p:txEl>
                                          </p:spTgt>
                                        </p:tgtEl>
                                        <p:attrNameLst>
                                          <p:attrName>style.visibility</p:attrName>
                                        </p:attrNameLst>
                                      </p:cBhvr>
                                      <p:to>
                                        <p:strVal val="visible"/>
                                      </p:to>
                                    </p:set>
                                    <p:animEffect transition="in" filter="fade">
                                      <p:cBhvr>
                                        <p:cTn id="18" dur="500"/>
                                        <p:tgtEl>
                                          <p:spTgt spid="12">
                                            <p:txEl>
                                              <p:pRg st="2" end="2"/>
                                            </p:txEl>
                                          </p:spTgt>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131764"/>
            <a:ext cx="9144000" cy="930275"/>
          </a:xfrm>
        </p:spPr>
        <p:txBody>
          <a:bodyPr rtlCol="0">
            <a:normAutofit/>
          </a:bodyPr>
          <a:lstStyle/>
          <a:p>
            <a:pPr algn="ctr">
              <a:defRPr/>
            </a:pPr>
            <a:r>
              <a:rPr lang="en-US" altLang="en-US" sz="2400" dirty="0" smtClean="0">
                <a:solidFill>
                  <a:srgbClr val="002060"/>
                </a:solidFill>
                <a:latin typeface="+mn-lt"/>
              </a:rPr>
              <a:t>Catchment Management ….with</a:t>
            </a:r>
          </a:p>
        </p:txBody>
      </p:sp>
      <p:sp>
        <p:nvSpPr>
          <p:cNvPr id="13" name="Freeform 12"/>
          <p:cNvSpPr/>
          <p:nvPr/>
        </p:nvSpPr>
        <p:spPr>
          <a:xfrm>
            <a:off x="5259389" y="2643188"/>
            <a:ext cx="200025" cy="287337"/>
          </a:xfrm>
          <a:custGeom>
            <a:avLst/>
            <a:gdLst>
              <a:gd name="connsiteX0" fmla="*/ 0 w 245149"/>
              <a:gd name="connsiteY0" fmla="*/ 57356 h 286778"/>
              <a:gd name="connsiteX1" fmla="*/ 122575 w 245149"/>
              <a:gd name="connsiteY1" fmla="*/ 57356 h 286778"/>
              <a:gd name="connsiteX2" fmla="*/ 122575 w 245149"/>
              <a:gd name="connsiteY2" fmla="*/ 0 h 286778"/>
              <a:gd name="connsiteX3" fmla="*/ 245149 w 245149"/>
              <a:gd name="connsiteY3" fmla="*/ 143389 h 286778"/>
              <a:gd name="connsiteX4" fmla="*/ 122575 w 245149"/>
              <a:gd name="connsiteY4" fmla="*/ 286778 h 286778"/>
              <a:gd name="connsiteX5" fmla="*/ 122575 w 245149"/>
              <a:gd name="connsiteY5" fmla="*/ 229422 h 286778"/>
              <a:gd name="connsiteX6" fmla="*/ 0 w 245149"/>
              <a:gd name="connsiteY6" fmla="*/ 229422 h 286778"/>
              <a:gd name="connsiteX7" fmla="*/ 0 w 245149"/>
              <a:gd name="connsiteY7" fmla="*/ 57356 h 2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49" h="286778">
                <a:moveTo>
                  <a:pt x="0" y="57356"/>
                </a:moveTo>
                <a:lnTo>
                  <a:pt x="122575" y="57356"/>
                </a:lnTo>
                <a:lnTo>
                  <a:pt x="122575" y="0"/>
                </a:lnTo>
                <a:lnTo>
                  <a:pt x="245149" y="143389"/>
                </a:lnTo>
                <a:lnTo>
                  <a:pt x="122575" y="286778"/>
                </a:lnTo>
                <a:lnTo>
                  <a:pt x="122575" y="229422"/>
                </a:lnTo>
                <a:lnTo>
                  <a:pt x="0" y="229422"/>
                </a:lnTo>
                <a:lnTo>
                  <a:pt x="0" y="57356"/>
                </a:lnTo>
                <a:close/>
              </a:path>
            </a:pathLst>
          </a:custGeom>
          <a:noFill/>
          <a:ln>
            <a:noFill/>
          </a:ln>
        </p:spPr>
        <p:style>
          <a:lnRef idx="0">
            <a:scrgbClr r="0" g="0" b="0"/>
          </a:lnRef>
          <a:fillRef idx="1">
            <a:scrgbClr r="0" g="0" b="0"/>
          </a:fillRef>
          <a:effectRef idx="0">
            <a:schemeClr val="accent5">
              <a:hueOff val="-9933876"/>
              <a:satOff val="39811"/>
              <a:lumOff val="8628"/>
              <a:alphaOff val="0"/>
            </a:schemeClr>
          </a:effectRef>
          <a:fontRef idx="minor">
            <a:schemeClr val="lt1"/>
          </a:fontRef>
        </p:style>
        <p:txBody>
          <a:bodyPr lIns="0" tIns="57356" rIns="73545" bIns="57356" spcCol="1270" anchor="ctr"/>
          <a:lstStyle/>
          <a:p>
            <a:pPr algn="ctr" defTabSz="533361">
              <a:lnSpc>
                <a:spcPct val="90000"/>
              </a:lnSpc>
              <a:spcAft>
                <a:spcPct val="35000"/>
              </a:spcAft>
              <a:defRPr/>
            </a:pPr>
            <a:endParaRPr lang="en-US" sz="1200">
              <a:solidFill>
                <a:prstClr val="white"/>
              </a:solidFill>
              <a:latin typeface="Calibri"/>
            </a:endParaRPr>
          </a:p>
        </p:txBody>
      </p:sp>
      <p:sp>
        <p:nvSpPr>
          <p:cNvPr id="14" name="Rectangle 13"/>
          <p:cNvSpPr/>
          <p:nvPr/>
        </p:nvSpPr>
        <p:spPr>
          <a:xfrm>
            <a:off x="4454525" y="6146800"/>
            <a:ext cx="3246438" cy="303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178">
              <a:defRPr/>
            </a:pPr>
            <a:endParaRPr lang="en-GB" sz="1200" dirty="0">
              <a:solidFill>
                <a:prstClr val="black"/>
              </a:solidFill>
              <a:latin typeface="Calibri"/>
            </a:endParaRPr>
          </a:p>
        </p:txBody>
      </p:sp>
      <p:sp>
        <p:nvSpPr>
          <p:cNvPr id="36" name="Freeform 35"/>
          <p:cNvSpPr/>
          <p:nvPr/>
        </p:nvSpPr>
        <p:spPr>
          <a:xfrm>
            <a:off x="5259389" y="1808164"/>
            <a:ext cx="200025" cy="287337"/>
          </a:xfrm>
          <a:custGeom>
            <a:avLst/>
            <a:gdLst>
              <a:gd name="connsiteX0" fmla="*/ 0 w 245149"/>
              <a:gd name="connsiteY0" fmla="*/ 57356 h 286778"/>
              <a:gd name="connsiteX1" fmla="*/ 122575 w 245149"/>
              <a:gd name="connsiteY1" fmla="*/ 57356 h 286778"/>
              <a:gd name="connsiteX2" fmla="*/ 122575 w 245149"/>
              <a:gd name="connsiteY2" fmla="*/ 0 h 286778"/>
              <a:gd name="connsiteX3" fmla="*/ 245149 w 245149"/>
              <a:gd name="connsiteY3" fmla="*/ 143389 h 286778"/>
              <a:gd name="connsiteX4" fmla="*/ 122575 w 245149"/>
              <a:gd name="connsiteY4" fmla="*/ 286778 h 286778"/>
              <a:gd name="connsiteX5" fmla="*/ 122575 w 245149"/>
              <a:gd name="connsiteY5" fmla="*/ 229422 h 286778"/>
              <a:gd name="connsiteX6" fmla="*/ 0 w 245149"/>
              <a:gd name="connsiteY6" fmla="*/ 229422 h 286778"/>
              <a:gd name="connsiteX7" fmla="*/ 0 w 245149"/>
              <a:gd name="connsiteY7" fmla="*/ 57356 h 2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49" h="286778">
                <a:moveTo>
                  <a:pt x="0" y="57356"/>
                </a:moveTo>
                <a:lnTo>
                  <a:pt x="122575" y="57356"/>
                </a:lnTo>
                <a:lnTo>
                  <a:pt x="122575" y="0"/>
                </a:lnTo>
                <a:lnTo>
                  <a:pt x="245149" y="143389"/>
                </a:lnTo>
                <a:lnTo>
                  <a:pt x="122575" y="286778"/>
                </a:lnTo>
                <a:lnTo>
                  <a:pt x="122575" y="229422"/>
                </a:lnTo>
                <a:lnTo>
                  <a:pt x="0" y="229422"/>
                </a:lnTo>
                <a:lnTo>
                  <a:pt x="0" y="57356"/>
                </a:lnTo>
                <a:close/>
              </a:path>
            </a:pathLst>
          </a:custGeom>
          <a:noFill/>
          <a:ln>
            <a:noFill/>
          </a:ln>
        </p:spPr>
        <p:style>
          <a:lnRef idx="0">
            <a:scrgbClr r="0" g="0" b="0"/>
          </a:lnRef>
          <a:fillRef idx="1">
            <a:scrgbClr r="0" g="0" b="0"/>
          </a:fillRef>
          <a:effectRef idx="0">
            <a:schemeClr val="accent5">
              <a:hueOff val="-9933876"/>
              <a:satOff val="39811"/>
              <a:lumOff val="8628"/>
              <a:alphaOff val="0"/>
            </a:schemeClr>
          </a:effectRef>
          <a:fontRef idx="minor">
            <a:schemeClr val="lt1"/>
          </a:fontRef>
        </p:style>
        <p:txBody>
          <a:bodyPr lIns="0" tIns="57356" rIns="73545" bIns="57356" spcCol="1270" anchor="ctr"/>
          <a:lstStyle/>
          <a:p>
            <a:pPr algn="ctr" defTabSz="533361">
              <a:lnSpc>
                <a:spcPct val="90000"/>
              </a:lnSpc>
              <a:spcAft>
                <a:spcPct val="35000"/>
              </a:spcAft>
              <a:defRPr/>
            </a:pPr>
            <a:endParaRPr lang="en-US" sz="1200">
              <a:solidFill>
                <a:prstClr val="white"/>
              </a:solidFill>
              <a:latin typeface="Calibri"/>
            </a:endParaRPr>
          </a:p>
        </p:txBody>
      </p:sp>
      <p:sp>
        <p:nvSpPr>
          <p:cNvPr id="46" name="Freeform 45"/>
          <p:cNvSpPr/>
          <p:nvPr/>
        </p:nvSpPr>
        <p:spPr>
          <a:xfrm>
            <a:off x="5259389" y="2209800"/>
            <a:ext cx="200025" cy="287338"/>
          </a:xfrm>
          <a:custGeom>
            <a:avLst/>
            <a:gdLst>
              <a:gd name="connsiteX0" fmla="*/ 0 w 245149"/>
              <a:gd name="connsiteY0" fmla="*/ 57356 h 286778"/>
              <a:gd name="connsiteX1" fmla="*/ 122575 w 245149"/>
              <a:gd name="connsiteY1" fmla="*/ 57356 h 286778"/>
              <a:gd name="connsiteX2" fmla="*/ 122575 w 245149"/>
              <a:gd name="connsiteY2" fmla="*/ 0 h 286778"/>
              <a:gd name="connsiteX3" fmla="*/ 245149 w 245149"/>
              <a:gd name="connsiteY3" fmla="*/ 143389 h 286778"/>
              <a:gd name="connsiteX4" fmla="*/ 122575 w 245149"/>
              <a:gd name="connsiteY4" fmla="*/ 286778 h 286778"/>
              <a:gd name="connsiteX5" fmla="*/ 122575 w 245149"/>
              <a:gd name="connsiteY5" fmla="*/ 229422 h 286778"/>
              <a:gd name="connsiteX6" fmla="*/ 0 w 245149"/>
              <a:gd name="connsiteY6" fmla="*/ 229422 h 286778"/>
              <a:gd name="connsiteX7" fmla="*/ 0 w 245149"/>
              <a:gd name="connsiteY7" fmla="*/ 57356 h 2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49" h="286778">
                <a:moveTo>
                  <a:pt x="0" y="57356"/>
                </a:moveTo>
                <a:lnTo>
                  <a:pt x="122575" y="57356"/>
                </a:lnTo>
                <a:lnTo>
                  <a:pt x="122575" y="0"/>
                </a:lnTo>
                <a:lnTo>
                  <a:pt x="245149" y="143389"/>
                </a:lnTo>
                <a:lnTo>
                  <a:pt x="122575" y="286778"/>
                </a:lnTo>
                <a:lnTo>
                  <a:pt x="122575" y="229422"/>
                </a:lnTo>
                <a:lnTo>
                  <a:pt x="0" y="229422"/>
                </a:lnTo>
                <a:lnTo>
                  <a:pt x="0" y="57356"/>
                </a:lnTo>
                <a:close/>
              </a:path>
            </a:pathLst>
          </a:custGeom>
          <a:noFill/>
          <a:ln>
            <a:noFill/>
          </a:ln>
        </p:spPr>
        <p:style>
          <a:lnRef idx="0">
            <a:scrgbClr r="0" g="0" b="0"/>
          </a:lnRef>
          <a:fillRef idx="1">
            <a:scrgbClr r="0" g="0" b="0"/>
          </a:fillRef>
          <a:effectRef idx="0">
            <a:schemeClr val="accent5">
              <a:hueOff val="-9933876"/>
              <a:satOff val="39811"/>
              <a:lumOff val="8628"/>
              <a:alphaOff val="0"/>
            </a:schemeClr>
          </a:effectRef>
          <a:fontRef idx="minor">
            <a:schemeClr val="lt1"/>
          </a:fontRef>
        </p:style>
        <p:txBody>
          <a:bodyPr lIns="0" tIns="57356" rIns="73545" bIns="57356" spcCol="1270" anchor="ctr"/>
          <a:lstStyle/>
          <a:p>
            <a:pPr algn="ctr" defTabSz="533361">
              <a:lnSpc>
                <a:spcPct val="90000"/>
              </a:lnSpc>
              <a:spcAft>
                <a:spcPct val="35000"/>
              </a:spcAft>
              <a:defRPr/>
            </a:pPr>
            <a:endParaRPr lang="en-US" sz="1200">
              <a:solidFill>
                <a:prstClr val="white"/>
              </a:solidFill>
              <a:latin typeface="Calibri"/>
            </a:endParaRPr>
          </a:p>
        </p:txBody>
      </p:sp>
      <p:sp>
        <p:nvSpPr>
          <p:cNvPr id="56" name="Freeform 55"/>
          <p:cNvSpPr/>
          <p:nvPr/>
        </p:nvSpPr>
        <p:spPr>
          <a:xfrm>
            <a:off x="5259389" y="3046413"/>
            <a:ext cx="200025" cy="285750"/>
          </a:xfrm>
          <a:custGeom>
            <a:avLst/>
            <a:gdLst>
              <a:gd name="connsiteX0" fmla="*/ 0 w 245149"/>
              <a:gd name="connsiteY0" fmla="*/ 57356 h 286778"/>
              <a:gd name="connsiteX1" fmla="*/ 122575 w 245149"/>
              <a:gd name="connsiteY1" fmla="*/ 57356 h 286778"/>
              <a:gd name="connsiteX2" fmla="*/ 122575 w 245149"/>
              <a:gd name="connsiteY2" fmla="*/ 0 h 286778"/>
              <a:gd name="connsiteX3" fmla="*/ 245149 w 245149"/>
              <a:gd name="connsiteY3" fmla="*/ 143389 h 286778"/>
              <a:gd name="connsiteX4" fmla="*/ 122575 w 245149"/>
              <a:gd name="connsiteY4" fmla="*/ 286778 h 286778"/>
              <a:gd name="connsiteX5" fmla="*/ 122575 w 245149"/>
              <a:gd name="connsiteY5" fmla="*/ 229422 h 286778"/>
              <a:gd name="connsiteX6" fmla="*/ 0 w 245149"/>
              <a:gd name="connsiteY6" fmla="*/ 229422 h 286778"/>
              <a:gd name="connsiteX7" fmla="*/ 0 w 245149"/>
              <a:gd name="connsiteY7" fmla="*/ 57356 h 2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49" h="286778">
                <a:moveTo>
                  <a:pt x="0" y="57356"/>
                </a:moveTo>
                <a:lnTo>
                  <a:pt x="122575" y="57356"/>
                </a:lnTo>
                <a:lnTo>
                  <a:pt x="122575" y="0"/>
                </a:lnTo>
                <a:lnTo>
                  <a:pt x="245149" y="143389"/>
                </a:lnTo>
                <a:lnTo>
                  <a:pt x="122575" y="286778"/>
                </a:lnTo>
                <a:lnTo>
                  <a:pt x="122575" y="229422"/>
                </a:lnTo>
                <a:lnTo>
                  <a:pt x="0" y="229422"/>
                </a:lnTo>
                <a:lnTo>
                  <a:pt x="0" y="57356"/>
                </a:lnTo>
                <a:close/>
              </a:path>
            </a:pathLst>
          </a:custGeom>
          <a:noFill/>
          <a:ln>
            <a:noFill/>
          </a:ln>
        </p:spPr>
        <p:style>
          <a:lnRef idx="0">
            <a:scrgbClr r="0" g="0" b="0"/>
          </a:lnRef>
          <a:fillRef idx="1">
            <a:scrgbClr r="0" g="0" b="0"/>
          </a:fillRef>
          <a:effectRef idx="0">
            <a:schemeClr val="accent5">
              <a:hueOff val="-9933876"/>
              <a:satOff val="39811"/>
              <a:lumOff val="8628"/>
              <a:alphaOff val="0"/>
            </a:schemeClr>
          </a:effectRef>
          <a:fontRef idx="minor">
            <a:schemeClr val="lt1"/>
          </a:fontRef>
        </p:style>
        <p:txBody>
          <a:bodyPr lIns="0" tIns="57356" rIns="73545" bIns="57356" spcCol="1270" anchor="ctr"/>
          <a:lstStyle/>
          <a:p>
            <a:pPr algn="ctr" defTabSz="533361">
              <a:lnSpc>
                <a:spcPct val="90000"/>
              </a:lnSpc>
              <a:spcAft>
                <a:spcPct val="35000"/>
              </a:spcAft>
              <a:defRPr/>
            </a:pPr>
            <a:endParaRPr lang="en-US" sz="1200">
              <a:solidFill>
                <a:prstClr val="white"/>
              </a:solidFill>
              <a:latin typeface="Calibri"/>
            </a:endParaRPr>
          </a:p>
        </p:txBody>
      </p:sp>
      <p:sp>
        <p:nvSpPr>
          <p:cNvPr id="67" name="Freeform 66"/>
          <p:cNvSpPr/>
          <p:nvPr/>
        </p:nvSpPr>
        <p:spPr>
          <a:xfrm>
            <a:off x="5614989" y="3463926"/>
            <a:ext cx="1155700" cy="292100"/>
          </a:xfrm>
          <a:custGeom>
            <a:avLst/>
            <a:gdLst>
              <a:gd name="connsiteX0" fmla="*/ 0 w 1156364"/>
              <a:gd name="connsiteY0" fmla="*/ 29171 h 291705"/>
              <a:gd name="connsiteX1" fmla="*/ 29171 w 1156364"/>
              <a:gd name="connsiteY1" fmla="*/ 0 h 291705"/>
              <a:gd name="connsiteX2" fmla="*/ 1127194 w 1156364"/>
              <a:gd name="connsiteY2" fmla="*/ 0 h 291705"/>
              <a:gd name="connsiteX3" fmla="*/ 1156365 w 1156364"/>
              <a:gd name="connsiteY3" fmla="*/ 29171 h 291705"/>
              <a:gd name="connsiteX4" fmla="*/ 1156364 w 1156364"/>
              <a:gd name="connsiteY4" fmla="*/ 262535 h 291705"/>
              <a:gd name="connsiteX5" fmla="*/ 1127193 w 1156364"/>
              <a:gd name="connsiteY5" fmla="*/ 291706 h 291705"/>
              <a:gd name="connsiteX6" fmla="*/ 29171 w 1156364"/>
              <a:gd name="connsiteY6" fmla="*/ 291705 h 291705"/>
              <a:gd name="connsiteX7" fmla="*/ 0 w 1156364"/>
              <a:gd name="connsiteY7" fmla="*/ 262534 h 291705"/>
              <a:gd name="connsiteX8" fmla="*/ 0 w 1156364"/>
              <a:gd name="connsiteY8" fmla="*/ 29171 h 29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 h="291705">
                <a:moveTo>
                  <a:pt x="0" y="29171"/>
                </a:moveTo>
                <a:cubicBezTo>
                  <a:pt x="0" y="13060"/>
                  <a:pt x="13060" y="0"/>
                  <a:pt x="29171" y="0"/>
                </a:cubicBezTo>
                <a:lnTo>
                  <a:pt x="1127194" y="0"/>
                </a:lnTo>
                <a:cubicBezTo>
                  <a:pt x="1143305" y="0"/>
                  <a:pt x="1156365" y="13060"/>
                  <a:pt x="1156365" y="29171"/>
                </a:cubicBezTo>
                <a:cubicBezTo>
                  <a:pt x="1156365" y="106959"/>
                  <a:pt x="1156364" y="184747"/>
                  <a:pt x="1156364" y="262535"/>
                </a:cubicBezTo>
                <a:cubicBezTo>
                  <a:pt x="1156364" y="278646"/>
                  <a:pt x="1143304" y="291706"/>
                  <a:pt x="1127193" y="291706"/>
                </a:cubicBezTo>
                <a:lnTo>
                  <a:pt x="29171" y="291705"/>
                </a:lnTo>
                <a:cubicBezTo>
                  <a:pt x="13060" y="291705"/>
                  <a:pt x="0" y="278645"/>
                  <a:pt x="0" y="262534"/>
                </a:cubicBezTo>
                <a:lnTo>
                  <a:pt x="0" y="29171"/>
                </a:lnTo>
                <a:close/>
              </a:path>
            </a:pathLst>
          </a:custGeom>
          <a:noFill/>
          <a:ln>
            <a:noFill/>
          </a:ln>
        </p:spPr>
        <p:style>
          <a:lnRef idx="2">
            <a:scrgbClr r="0" g="0" b="0"/>
          </a:lnRef>
          <a:fillRef idx="1">
            <a:scrgbClr r="0" g="0" b="0"/>
          </a:fillRef>
          <a:effectRef idx="0">
            <a:schemeClr val="accent5">
              <a:hueOff val="-9933876"/>
              <a:satOff val="39811"/>
              <a:lumOff val="8628"/>
              <a:alphaOff val="0"/>
            </a:schemeClr>
          </a:effectRef>
          <a:fontRef idx="minor">
            <a:schemeClr val="lt1"/>
          </a:fontRef>
        </p:style>
        <p:txBody>
          <a:bodyPr lIns="61884" tIns="61884" rIns="61884" bIns="61884" spcCol="1270" anchor="ctr"/>
          <a:lstStyle/>
          <a:p>
            <a:pPr algn="ctr" defTabSz="622255">
              <a:lnSpc>
                <a:spcPct val="90000"/>
              </a:lnSpc>
              <a:spcAft>
                <a:spcPct val="35000"/>
              </a:spcAft>
              <a:defRPr/>
            </a:pPr>
            <a:endParaRPr lang="en-US" sz="1400" b="1" dirty="0">
              <a:solidFill>
                <a:prstClr val="black"/>
              </a:solidFill>
              <a:latin typeface="Calibri"/>
            </a:endParaRPr>
          </a:p>
        </p:txBody>
      </p:sp>
      <p:sp>
        <p:nvSpPr>
          <p:cNvPr id="58" name="Freeform 57"/>
          <p:cNvSpPr/>
          <p:nvPr/>
        </p:nvSpPr>
        <p:spPr>
          <a:xfrm>
            <a:off x="5897564" y="2770189"/>
            <a:ext cx="244475" cy="287337"/>
          </a:xfrm>
          <a:custGeom>
            <a:avLst/>
            <a:gdLst>
              <a:gd name="connsiteX0" fmla="*/ 0 w 245149"/>
              <a:gd name="connsiteY0" fmla="*/ 57356 h 286778"/>
              <a:gd name="connsiteX1" fmla="*/ 122575 w 245149"/>
              <a:gd name="connsiteY1" fmla="*/ 57356 h 286778"/>
              <a:gd name="connsiteX2" fmla="*/ 122575 w 245149"/>
              <a:gd name="connsiteY2" fmla="*/ 0 h 286778"/>
              <a:gd name="connsiteX3" fmla="*/ 245149 w 245149"/>
              <a:gd name="connsiteY3" fmla="*/ 143389 h 286778"/>
              <a:gd name="connsiteX4" fmla="*/ 122575 w 245149"/>
              <a:gd name="connsiteY4" fmla="*/ 286778 h 286778"/>
              <a:gd name="connsiteX5" fmla="*/ 122575 w 245149"/>
              <a:gd name="connsiteY5" fmla="*/ 229422 h 286778"/>
              <a:gd name="connsiteX6" fmla="*/ 0 w 245149"/>
              <a:gd name="connsiteY6" fmla="*/ 229422 h 286778"/>
              <a:gd name="connsiteX7" fmla="*/ 0 w 245149"/>
              <a:gd name="connsiteY7" fmla="*/ 57356 h 2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49" h="286778">
                <a:moveTo>
                  <a:pt x="0" y="57356"/>
                </a:moveTo>
                <a:lnTo>
                  <a:pt x="122575" y="57356"/>
                </a:lnTo>
                <a:lnTo>
                  <a:pt x="122575" y="0"/>
                </a:lnTo>
                <a:lnTo>
                  <a:pt x="245149" y="143389"/>
                </a:lnTo>
                <a:lnTo>
                  <a:pt x="122575" y="286778"/>
                </a:lnTo>
                <a:lnTo>
                  <a:pt x="122575" y="229422"/>
                </a:lnTo>
                <a:lnTo>
                  <a:pt x="0" y="229422"/>
                </a:lnTo>
                <a:lnTo>
                  <a:pt x="0" y="57356"/>
                </a:lnTo>
                <a:close/>
              </a:path>
            </a:pathLst>
          </a:custGeom>
          <a:noFill/>
          <a:ln>
            <a:noFill/>
          </a:ln>
        </p:spPr>
        <p:style>
          <a:lnRef idx="0">
            <a:scrgbClr r="0" g="0" b="0"/>
          </a:lnRef>
          <a:fillRef idx="1">
            <a:scrgbClr r="0" g="0" b="0"/>
          </a:fillRef>
          <a:effectRef idx="0">
            <a:schemeClr val="accent5">
              <a:hueOff val="-9933876"/>
              <a:satOff val="39811"/>
              <a:lumOff val="8628"/>
              <a:alphaOff val="0"/>
            </a:schemeClr>
          </a:effectRef>
          <a:fontRef idx="minor">
            <a:schemeClr val="lt1"/>
          </a:fontRef>
        </p:style>
        <p:txBody>
          <a:bodyPr lIns="0" tIns="57356" rIns="73545" bIns="57356" spcCol="1270" anchor="ctr"/>
          <a:lstStyle/>
          <a:p>
            <a:pPr algn="ctr" defTabSz="533361">
              <a:lnSpc>
                <a:spcPct val="90000"/>
              </a:lnSpc>
              <a:spcAft>
                <a:spcPct val="35000"/>
              </a:spcAft>
              <a:defRPr/>
            </a:pPr>
            <a:endParaRPr lang="en-US" sz="1200">
              <a:solidFill>
                <a:prstClr val="white"/>
              </a:solidFill>
              <a:latin typeface="Calibri"/>
            </a:endParaRPr>
          </a:p>
        </p:txBody>
      </p:sp>
      <p:sp>
        <p:nvSpPr>
          <p:cNvPr id="60" name="Freeform 59"/>
          <p:cNvSpPr/>
          <p:nvPr/>
        </p:nvSpPr>
        <p:spPr>
          <a:xfrm>
            <a:off x="5897564" y="1935164"/>
            <a:ext cx="244475" cy="287337"/>
          </a:xfrm>
          <a:custGeom>
            <a:avLst/>
            <a:gdLst>
              <a:gd name="connsiteX0" fmla="*/ 0 w 245149"/>
              <a:gd name="connsiteY0" fmla="*/ 57356 h 286778"/>
              <a:gd name="connsiteX1" fmla="*/ 122575 w 245149"/>
              <a:gd name="connsiteY1" fmla="*/ 57356 h 286778"/>
              <a:gd name="connsiteX2" fmla="*/ 122575 w 245149"/>
              <a:gd name="connsiteY2" fmla="*/ 0 h 286778"/>
              <a:gd name="connsiteX3" fmla="*/ 245149 w 245149"/>
              <a:gd name="connsiteY3" fmla="*/ 143389 h 286778"/>
              <a:gd name="connsiteX4" fmla="*/ 122575 w 245149"/>
              <a:gd name="connsiteY4" fmla="*/ 286778 h 286778"/>
              <a:gd name="connsiteX5" fmla="*/ 122575 w 245149"/>
              <a:gd name="connsiteY5" fmla="*/ 229422 h 286778"/>
              <a:gd name="connsiteX6" fmla="*/ 0 w 245149"/>
              <a:gd name="connsiteY6" fmla="*/ 229422 h 286778"/>
              <a:gd name="connsiteX7" fmla="*/ 0 w 245149"/>
              <a:gd name="connsiteY7" fmla="*/ 57356 h 2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49" h="286778">
                <a:moveTo>
                  <a:pt x="0" y="57356"/>
                </a:moveTo>
                <a:lnTo>
                  <a:pt x="122575" y="57356"/>
                </a:lnTo>
                <a:lnTo>
                  <a:pt x="122575" y="0"/>
                </a:lnTo>
                <a:lnTo>
                  <a:pt x="245149" y="143389"/>
                </a:lnTo>
                <a:lnTo>
                  <a:pt x="122575" y="286778"/>
                </a:lnTo>
                <a:lnTo>
                  <a:pt x="122575" y="229422"/>
                </a:lnTo>
                <a:lnTo>
                  <a:pt x="0" y="229422"/>
                </a:lnTo>
                <a:lnTo>
                  <a:pt x="0" y="57356"/>
                </a:lnTo>
                <a:close/>
              </a:path>
            </a:pathLst>
          </a:custGeom>
          <a:noFill/>
          <a:ln>
            <a:noFill/>
          </a:ln>
        </p:spPr>
        <p:style>
          <a:lnRef idx="0">
            <a:scrgbClr r="0" g="0" b="0"/>
          </a:lnRef>
          <a:fillRef idx="1">
            <a:scrgbClr r="0" g="0" b="0"/>
          </a:fillRef>
          <a:effectRef idx="0">
            <a:schemeClr val="accent5">
              <a:hueOff val="-9933876"/>
              <a:satOff val="39811"/>
              <a:lumOff val="8628"/>
              <a:alphaOff val="0"/>
            </a:schemeClr>
          </a:effectRef>
          <a:fontRef idx="minor">
            <a:schemeClr val="lt1"/>
          </a:fontRef>
        </p:style>
        <p:txBody>
          <a:bodyPr lIns="0" tIns="57356" rIns="73545" bIns="57356" spcCol="1270" anchor="ctr"/>
          <a:lstStyle/>
          <a:p>
            <a:pPr algn="ctr" defTabSz="533361">
              <a:lnSpc>
                <a:spcPct val="90000"/>
              </a:lnSpc>
              <a:spcAft>
                <a:spcPct val="35000"/>
              </a:spcAft>
              <a:defRPr/>
            </a:pPr>
            <a:endParaRPr lang="en-US" sz="1200">
              <a:solidFill>
                <a:prstClr val="white"/>
              </a:solidFill>
              <a:latin typeface="Calibri"/>
            </a:endParaRPr>
          </a:p>
        </p:txBody>
      </p:sp>
      <p:sp>
        <p:nvSpPr>
          <p:cNvPr id="61" name="Freeform 60"/>
          <p:cNvSpPr/>
          <p:nvPr/>
        </p:nvSpPr>
        <p:spPr>
          <a:xfrm>
            <a:off x="5897564" y="2336801"/>
            <a:ext cx="244475" cy="287338"/>
          </a:xfrm>
          <a:custGeom>
            <a:avLst/>
            <a:gdLst>
              <a:gd name="connsiteX0" fmla="*/ 0 w 245149"/>
              <a:gd name="connsiteY0" fmla="*/ 57356 h 286778"/>
              <a:gd name="connsiteX1" fmla="*/ 122575 w 245149"/>
              <a:gd name="connsiteY1" fmla="*/ 57356 h 286778"/>
              <a:gd name="connsiteX2" fmla="*/ 122575 w 245149"/>
              <a:gd name="connsiteY2" fmla="*/ 0 h 286778"/>
              <a:gd name="connsiteX3" fmla="*/ 245149 w 245149"/>
              <a:gd name="connsiteY3" fmla="*/ 143389 h 286778"/>
              <a:gd name="connsiteX4" fmla="*/ 122575 w 245149"/>
              <a:gd name="connsiteY4" fmla="*/ 286778 h 286778"/>
              <a:gd name="connsiteX5" fmla="*/ 122575 w 245149"/>
              <a:gd name="connsiteY5" fmla="*/ 229422 h 286778"/>
              <a:gd name="connsiteX6" fmla="*/ 0 w 245149"/>
              <a:gd name="connsiteY6" fmla="*/ 229422 h 286778"/>
              <a:gd name="connsiteX7" fmla="*/ 0 w 245149"/>
              <a:gd name="connsiteY7" fmla="*/ 57356 h 2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49" h="286778">
                <a:moveTo>
                  <a:pt x="0" y="57356"/>
                </a:moveTo>
                <a:lnTo>
                  <a:pt x="122575" y="57356"/>
                </a:lnTo>
                <a:lnTo>
                  <a:pt x="122575" y="0"/>
                </a:lnTo>
                <a:lnTo>
                  <a:pt x="245149" y="143389"/>
                </a:lnTo>
                <a:lnTo>
                  <a:pt x="122575" y="286778"/>
                </a:lnTo>
                <a:lnTo>
                  <a:pt x="122575" y="229422"/>
                </a:lnTo>
                <a:lnTo>
                  <a:pt x="0" y="229422"/>
                </a:lnTo>
                <a:lnTo>
                  <a:pt x="0" y="57356"/>
                </a:lnTo>
                <a:close/>
              </a:path>
            </a:pathLst>
          </a:custGeom>
          <a:noFill/>
          <a:ln>
            <a:noFill/>
          </a:ln>
        </p:spPr>
        <p:style>
          <a:lnRef idx="0">
            <a:scrgbClr r="0" g="0" b="0"/>
          </a:lnRef>
          <a:fillRef idx="1">
            <a:scrgbClr r="0" g="0" b="0"/>
          </a:fillRef>
          <a:effectRef idx="0">
            <a:schemeClr val="accent5">
              <a:hueOff val="-9933876"/>
              <a:satOff val="39811"/>
              <a:lumOff val="8628"/>
              <a:alphaOff val="0"/>
            </a:schemeClr>
          </a:effectRef>
          <a:fontRef idx="minor">
            <a:schemeClr val="lt1"/>
          </a:fontRef>
        </p:style>
        <p:txBody>
          <a:bodyPr lIns="0" tIns="57356" rIns="73545" bIns="57356" spcCol="1270" anchor="ctr"/>
          <a:lstStyle/>
          <a:p>
            <a:pPr algn="ctr" defTabSz="533361">
              <a:lnSpc>
                <a:spcPct val="90000"/>
              </a:lnSpc>
              <a:spcAft>
                <a:spcPct val="35000"/>
              </a:spcAft>
              <a:defRPr/>
            </a:pPr>
            <a:endParaRPr lang="en-US" sz="1200">
              <a:solidFill>
                <a:prstClr val="white"/>
              </a:solidFill>
              <a:latin typeface="Calibri"/>
            </a:endParaRPr>
          </a:p>
        </p:txBody>
      </p:sp>
      <p:sp>
        <p:nvSpPr>
          <p:cNvPr id="89" name="Freeform 88"/>
          <p:cNvSpPr/>
          <p:nvPr/>
        </p:nvSpPr>
        <p:spPr>
          <a:xfrm>
            <a:off x="5897564" y="3173413"/>
            <a:ext cx="244475" cy="285750"/>
          </a:xfrm>
          <a:custGeom>
            <a:avLst/>
            <a:gdLst>
              <a:gd name="connsiteX0" fmla="*/ 0 w 245149"/>
              <a:gd name="connsiteY0" fmla="*/ 57356 h 286778"/>
              <a:gd name="connsiteX1" fmla="*/ 122575 w 245149"/>
              <a:gd name="connsiteY1" fmla="*/ 57356 h 286778"/>
              <a:gd name="connsiteX2" fmla="*/ 122575 w 245149"/>
              <a:gd name="connsiteY2" fmla="*/ 0 h 286778"/>
              <a:gd name="connsiteX3" fmla="*/ 245149 w 245149"/>
              <a:gd name="connsiteY3" fmla="*/ 143389 h 286778"/>
              <a:gd name="connsiteX4" fmla="*/ 122575 w 245149"/>
              <a:gd name="connsiteY4" fmla="*/ 286778 h 286778"/>
              <a:gd name="connsiteX5" fmla="*/ 122575 w 245149"/>
              <a:gd name="connsiteY5" fmla="*/ 229422 h 286778"/>
              <a:gd name="connsiteX6" fmla="*/ 0 w 245149"/>
              <a:gd name="connsiteY6" fmla="*/ 229422 h 286778"/>
              <a:gd name="connsiteX7" fmla="*/ 0 w 245149"/>
              <a:gd name="connsiteY7" fmla="*/ 57356 h 2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49" h="286778">
                <a:moveTo>
                  <a:pt x="0" y="57356"/>
                </a:moveTo>
                <a:lnTo>
                  <a:pt x="122575" y="57356"/>
                </a:lnTo>
                <a:lnTo>
                  <a:pt x="122575" y="0"/>
                </a:lnTo>
                <a:lnTo>
                  <a:pt x="245149" y="143389"/>
                </a:lnTo>
                <a:lnTo>
                  <a:pt x="122575" y="286778"/>
                </a:lnTo>
                <a:lnTo>
                  <a:pt x="122575" y="229422"/>
                </a:lnTo>
                <a:lnTo>
                  <a:pt x="0" y="229422"/>
                </a:lnTo>
                <a:lnTo>
                  <a:pt x="0" y="57356"/>
                </a:lnTo>
                <a:close/>
              </a:path>
            </a:pathLst>
          </a:custGeom>
          <a:noFill/>
          <a:ln>
            <a:noFill/>
          </a:ln>
        </p:spPr>
        <p:style>
          <a:lnRef idx="0">
            <a:scrgbClr r="0" g="0" b="0"/>
          </a:lnRef>
          <a:fillRef idx="1">
            <a:scrgbClr r="0" g="0" b="0"/>
          </a:fillRef>
          <a:effectRef idx="0">
            <a:schemeClr val="accent5">
              <a:hueOff val="-9933876"/>
              <a:satOff val="39811"/>
              <a:lumOff val="8628"/>
              <a:alphaOff val="0"/>
            </a:schemeClr>
          </a:effectRef>
          <a:fontRef idx="minor">
            <a:schemeClr val="lt1"/>
          </a:fontRef>
        </p:style>
        <p:txBody>
          <a:bodyPr lIns="0" tIns="57356" rIns="73545" bIns="57356" spcCol="1270" anchor="ctr"/>
          <a:lstStyle/>
          <a:p>
            <a:pPr algn="ctr" defTabSz="533361">
              <a:lnSpc>
                <a:spcPct val="90000"/>
              </a:lnSpc>
              <a:spcAft>
                <a:spcPct val="35000"/>
              </a:spcAft>
              <a:defRPr/>
            </a:pPr>
            <a:endParaRPr lang="en-US" sz="1200">
              <a:solidFill>
                <a:prstClr val="white"/>
              </a:solidFill>
              <a:latin typeface="Calibri"/>
            </a:endParaRPr>
          </a:p>
        </p:txBody>
      </p:sp>
      <p:sp>
        <p:nvSpPr>
          <p:cNvPr id="90" name="Freeform 89"/>
          <p:cNvSpPr/>
          <p:nvPr/>
        </p:nvSpPr>
        <p:spPr>
          <a:xfrm>
            <a:off x="5897564" y="3573464"/>
            <a:ext cx="244475" cy="287337"/>
          </a:xfrm>
          <a:custGeom>
            <a:avLst/>
            <a:gdLst>
              <a:gd name="connsiteX0" fmla="*/ 0 w 245149"/>
              <a:gd name="connsiteY0" fmla="*/ 57356 h 286778"/>
              <a:gd name="connsiteX1" fmla="*/ 122575 w 245149"/>
              <a:gd name="connsiteY1" fmla="*/ 57356 h 286778"/>
              <a:gd name="connsiteX2" fmla="*/ 122575 w 245149"/>
              <a:gd name="connsiteY2" fmla="*/ 0 h 286778"/>
              <a:gd name="connsiteX3" fmla="*/ 245149 w 245149"/>
              <a:gd name="connsiteY3" fmla="*/ 143389 h 286778"/>
              <a:gd name="connsiteX4" fmla="*/ 122575 w 245149"/>
              <a:gd name="connsiteY4" fmla="*/ 286778 h 286778"/>
              <a:gd name="connsiteX5" fmla="*/ 122575 w 245149"/>
              <a:gd name="connsiteY5" fmla="*/ 229422 h 286778"/>
              <a:gd name="connsiteX6" fmla="*/ 0 w 245149"/>
              <a:gd name="connsiteY6" fmla="*/ 229422 h 286778"/>
              <a:gd name="connsiteX7" fmla="*/ 0 w 245149"/>
              <a:gd name="connsiteY7" fmla="*/ 57356 h 2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49" h="286778">
                <a:moveTo>
                  <a:pt x="0" y="57356"/>
                </a:moveTo>
                <a:lnTo>
                  <a:pt x="122575" y="57356"/>
                </a:lnTo>
                <a:lnTo>
                  <a:pt x="122575" y="0"/>
                </a:lnTo>
                <a:lnTo>
                  <a:pt x="245149" y="143389"/>
                </a:lnTo>
                <a:lnTo>
                  <a:pt x="122575" y="286778"/>
                </a:lnTo>
                <a:lnTo>
                  <a:pt x="122575" y="229422"/>
                </a:lnTo>
                <a:lnTo>
                  <a:pt x="0" y="229422"/>
                </a:lnTo>
                <a:lnTo>
                  <a:pt x="0" y="57356"/>
                </a:lnTo>
                <a:close/>
              </a:path>
            </a:pathLst>
          </a:custGeom>
          <a:noFill/>
          <a:ln>
            <a:noFill/>
          </a:ln>
        </p:spPr>
        <p:style>
          <a:lnRef idx="0">
            <a:scrgbClr r="0" g="0" b="0"/>
          </a:lnRef>
          <a:fillRef idx="1">
            <a:scrgbClr r="0" g="0" b="0"/>
          </a:fillRef>
          <a:effectRef idx="0">
            <a:schemeClr val="accent5">
              <a:hueOff val="-9933876"/>
              <a:satOff val="39811"/>
              <a:lumOff val="8628"/>
              <a:alphaOff val="0"/>
            </a:schemeClr>
          </a:effectRef>
          <a:fontRef idx="minor">
            <a:schemeClr val="lt1"/>
          </a:fontRef>
        </p:style>
        <p:txBody>
          <a:bodyPr lIns="0" tIns="57356" rIns="73545" bIns="57356" spcCol="1270" anchor="ctr"/>
          <a:lstStyle/>
          <a:p>
            <a:pPr algn="ctr" defTabSz="533361">
              <a:lnSpc>
                <a:spcPct val="90000"/>
              </a:lnSpc>
              <a:spcAft>
                <a:spcPct val="35000"/>
              </a:spcAft>
              <a:defRPr/>
            </a:pPr>
            <a:endParaRPr lang="en-US" sz="1200">
              <a:solidFill>
                <a:prstClr val="white"/>
              </a:solidFill>
              <a:latin typeface="Calibri"/>
            </a:endParaRPr>
          </a:p>
        </p:txBody>
      </p:sp>
      <p:sp>
        <p:nvSpPr>
          <p:cNvPr id="15" name="Title 1"/>
          <p:cNvSpPr txBox="1">
            <a:spLocks/>
          </p:cNvSpPr>
          <p:nvPr/>
        </p:nvSpPr>
        <p:spPr>
          <a:xfrm>
            <a:off x="366698" y="839462"/>
            <a:ext cx="4087827" cy="242666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algn="ctr">
              <a:defRPr/>
            </a:pPr>
            <a:endParaRPr lang="en-US" altLang="en-US" sz="1600" dirty="0" smtClean="0">
              <a:solidFill>
                <a:srgbClr val="002060"/>
              </a:solidFill>
              <a:latin typeface="+mn-lt"/>
            </a:endParaRPr>
          </a:p>
        </p:txBody>
      </p:sp>
      <p:sp>
        <p:nvSpPr>
          <p:cNvPr id="16" name="Rectangle 15"/>
          <p:cNvSpPr/>
          <p:nvPr/>
        </p:nvSpPr>
        <p:spPr>
          <a:xfrm>
            <a:off x="243448" y="945366"/>
            <a:ext cx="5949391" cy="3970318"/>
          </a:xfrm>
          <a:prstGeom prst="rect">
            <a:avLst/>
          </a:prstGeom>
        </p:spPr>
        <p:txBody>
          <a:bodyPr wrap="square">
            <a:spAutoFit/>
          </a:bodyPr>
          <a:lstStyle/>
          <a:p>
            <a:pPr marL="257175" lvl="2" indent="-257175" defTabSz="685800" eaLnBrk="0" fontAlgn="base" hangingPunct="0">
              <a:spcBef>
                <a:spcPct val="0"/>
              </a:spcBef>
              <a:spcAft>
                <a:spcPct val="0"/>
              </a:spcAft>
              <a:buFontTx/>
              <a:buChar char="•"/>
              <a:defRPr/>
            </a:pPr>
            <a:r>
              <a:rPr lang="en-GB" dirty="0" smtClean="0">
                <a:solidFill>
                  <a:srgbClr val="00438A"/>
                </a:solidFill>
                <a:latin typeface="Calibri" pitchFamily="34" charset="0"/>
              </a:rPr>
              <a:t>Lough Neagh Partnership</a:t>
            </a:r>
          </a:p>
          <a:p>
            <a:pPr marL="257175" lvl="2" indent="-257175" defTabSz="685800" eaLnBrk="0" fontAlgn="base" hangingPunct="0">
              <a:spcBef>
                <a:spcPct val="0"/>
              </a:spcBef>
              <a:spcAft>
                <a:spcPct val="0"/>
              </a:spcAft>
              <a:buFontTx/>
              <a:buChar char="•"/>
              <a:defRPr/>
            </a:pPr>
            <a:endParaRPr lang="en-GB" dirty="0">
              <a:solidFill>
                <a:srgbClr val="00438A"/>
              </a:solidFill>
              <a:latin typeface="Calibri" pitchFamily="34" charset="0"/>
            </a:endParaRPr>
          </a:p>
          <a:p>
            <a:pPr marL="257175" lvl="2" indent="-257175" defTabSz="685800" eaLnBrk="0" fontAlgn="base" hangingPunct="0">
              <a:spcBef>
                <a:spcPct val="0"/>
              </a:spcBef>
              <a:spcAft>
                <a:spcPct val="0"/>
              </a:spcAft>
              <a:buFontTx/>
              <a:buChar char="•"/>
              <a:defRPr/>
            </a:pPr>
            <a:r>
              <a:rPr lang="en-GB" dirty="0" err="1" smtClean="0">
                <a:solidFill>
                  <a:srgbClr val="00438A"/>
                </a:solidFill>
                <a:latin typeface="Calibri" pitchFamily="34" charset="0"/>
              </a:rPr>
              <a:t>Interreg</a:t>
            </a:r>
            <a:r>
              <a:rPr lang="en-GB" dirty="0" smtClean="0">
                <a:solidFill>
                  <a:srgbClr val="00438A"/>
                </a:solidFill>
                <a:latin typeface="Calibri" pitchFamily="34" charset="0"/>
              </a:rPr>
              <a:t> Partners </a:t>
            </a:r>
          </a:p>
          <a:p>
            <a:pPr marL="257175" lvl="2" indent="-257175" defTabSz="685800" eaLnBrk="0" fontAlgn="base" hangingPunct="0">
              <a:spcBef>
                <a:spcPct val="0"/>
              </a:spcBef>
              <a:spcAft>
                <a:spcPct val="0"/>
              </a:spcAft>
              <a:buFontTx/>
              <a:buChar char="•"/>
              <a:defRPr/>
            </a:pPr>
            <a:endParaRPr lang="en-GB" dirty="0" smtClean="0">
              <a:solidFill>
                <a:srgbClr val="00438A"/>
              </a:solidFill>
              <a:latin typeface="Calibri" pitchFamily="34" charset="0"/>
            </a:endParaRPr>
          </a:p>
          <a:p>
            <a:pPr marL="257175" lvl="2" indent="-257175" defTabSz="685800" eaLnBrk="0" fontAlgn="base" hangingPunct="0">
              <a:spcBef>
                <a:spcPct val="0"/>
              </a:spcBef>
              <a:spcAft>
                <a:spcPct val="0"/>
              </a:spcAft>
              <a:buFontTx/>
              <a:buChar char="•"/>
              <a:defRPr/>
            </a:pPr>
            <a:r>
              <a:rPr lang="en-GB" dirty="0" smtClean="0">
                <a:solidFill>
                  <a:srgbClr val="00438A"/>
                </a:solidFill>
                <a:latin typeface="Calibri" pitchFamily="34" charset="0"/>
              </a:rPr>
              <a:t>SCAMP NI</a:t>
            </a:r>
          </a:p>
          <a:p>
            <a:pPr marL="714375" lvl="3" indent="-257175" defTabSz="685800" eaLnBrk="0" fontAlgn="base" hangingPunct="0">
              <a:spcBef>
                <a:spcPct val="0"/>
              </a:spcBef>
              <a:spcAft>
                <a:spcPct val="0"/>
              </a:spcAft>
              <a:buFontTx/>
              <a:buChar char="•"/>
              <a:defRPr/>
            </a:pPr>
            <a:r>
              <a:rPr lang="en-GB" dirty="0" err="1" smtClean="0">
                <a:solidFill>
                  <a:srgbClr val="00438A"/>
                </a:solidFill>
                <a:latin typeface="Calibri" pitchFamily="34" charset="0"/>
              </a:rPr>
              <a:t>Mourne</a:t>
            </a:r>
            <a:r>
              <a:rPr lang="en-GB" dirty="0" smtClean="0">
                <a:solidFill>
                  <a:srgbClr val="00438A"/>
                </a:solidFill>
                <a:latin typeface="Calibri" pitchFamily="34" charset="0"/>
              </a:rPr>
              <a:t> Heritage Trust</a:t>
            </a:r>
          </a:p>
          <a:p>
            <a:pPr marL="714375" lvl="3" indent="-257175" defTabSz="685800" eaLnBrk="0" fontAlgn="base" hangingPunct="0">
              <a:spcBef>
                <a:spcPct val="0"/>
              </a:spcBef>
              <a:spcAft>
                <a:spcPct val="0"/>
              </a:spcAft>
              <a:buFontTx/>
              <a:buChar char="•"/>
              <a:defRPr/>
            </a:pPr>
            <a:r>
              <a:rPr lang="en-GB" dirty="0" smtClean="0">
                <a:solidFill>
                  <a:srgbClr val="00438A"/>
                </a:solidFill>
                <a:latin typeface="Calibri" pitchFamily="34" charset="0"/>
              </a:rPr>
              <a:t>Ulster Wildlife Trust</a:t>
            </a:r>
          </a:p>
          <a:p>
            <a:pPr marL="714375" lvl="3" indent="-257175" defTabSz="685800" eaLnBrk="0" fontAlgn="base" hangingPunct="0">
              <a:spcBef>
                <a:spcPct val="0"/>
              </a:spcBef>
              <a:spcAft>
                <a:spcPct val="0"/>
              </a:spcAft>
              <a:buFontTx/>
              <a:buChar char="•"/>
              <a:defRPr/>
            </a:pPr>
            <a:r>
              <a:rPr lang="en-GB" dirty="0">
                <a:solidFill>
                  <a:srgbClr val="00438A"/>
                </a:solidFill>
                <a:latin typeface="Calibri" pitchFamily="34" charset="0"/>
              </a:rPr>
              <a:t>Woodlands </a:t>
            </a:r>
            <a:r>
              <a:rPr lang="en-GB" dirty="0" smtClean="0">
                <a:solidFill>
                  <a:srgbClr val="00438A"/>
                </a:solidFill>
                <a:latin typeface="Calibri" pitchFamily="34" charset="0"/>
              </a:rPr>
              <a:t>Trust</a:t>
            </a:r>
            <a:endParaRPr lang="en-GB" dirty="0">
              <a:solidFill>
                <a:srgbClr val="00438A"/>
              </a:solidFill>
              <a:latin typeface="Calibri" pitchFamily="34" charset="0"/>
            </a:endParaRPr>
          </a:p>
          <a:p>
            <a:pPr marL="714375" lvl="3" indent="-257175" defTabSz="685800" eaLnBrk="0" fontAlgn="base" hangingPunct="0">
              <a:spcBef>
                <a:spcPct val="0"/>
              </a:spcBef>
              <a:spcAft>
                <a:spcPct val="0"/>
              </a:spcAft>
              <a:buFontTx/>
              <a:buChar char="•"/>
              <a:defRPr/>
            </a:pPr>
            <a:r>
              <a:rPr lang="en-GB" dirty="0" smtClean="0">
                <a:solidFill>
                  <a:srgbClr val="00438A"/>
                </a:solidFill>
                <a:latin typeface="Calibri" pitchFamily="34" charset="0"/>
              </a:rPr>
              <a:t>Royal society for the Protection of Birds (RSPB),</a:t>
            </a:r>
          </a:p>
          <a:p>
            <a:pPr marL="714375" lvl="3" indent="-257175" defTabSz="685800" eaLnBrk="0" fontAlgn="base" hangingPunct="0">
              <a:spcBef>
                <a:spcPct val="0"/>
              </a:spcBef>
              <a:spcAft>
                <a:spcPct val="0"/>
              </a:spcAft>
              <a:buFontTx/>
              <a:buChar char="•"/>
              <a:defRPr/>
            </a:pPr>
            <a:r>
              <a:rPr lang="en-GB" dirty="0" smtClean="0">
                <a:solidFill>
                  <a:srgbClr val="00438A"/>
                </a:solidFill>
                <a:latin typeface="Calibri" pitchFamily="34" charset="0"/>
              </a:rPr>
              <a:t>Government bodies - NIEA, CAFRE, DAERA, </a:t>
            </a:r>
          </a:p>
          <a:p>
            <a:pPr marL="714375" lvl="3" indent="-257175" defTabSz="685800" eaLnBrk="0" fontAlgn="base" hangingPunct="0">
              <a:spcBef>
                <a:spcPct val="0"/>
              </a:spcBef>
              <a:spcAft>
                <a:spcPct val="0"/>
              </a:spcAft>
              <a:buFontTx/>
              <a:buChar char="•"/>
              <a:defRPr/>
            </a:pPr>
            <a:r>
              <a:rPr lang="en-GB" dirty="0" smtClean="0">
                <a:solidFill>
                  <a:srgbClr val="00438A"/>
                </a:solidFill>
                <a:latin typeface="Calibri" pitchFamily="34" charset="0"/>
              </a:rPr>
              <a:t>Lough Neagh Partnership, </a:t>
            </a:r>
          </a:p>
          <a:p>
            <a:pPr marL="714375" lvl="3" indent="-257175" defTabSz="685800" eaLnBrk="0" fontAlgn="base" hangingPunct="0">
              <a:spcBef>
                <a:spcPct val="0"/>
              </a:spcBef>
              <a:spcAft>
                <a:spcPct val="0"/>
              </a:spcAft>
              <a:buFontTx/>
              <a:buChar char="•"/>
              <a:defRPr/>
            </a:pPr>
            <a:r>
              <a:rPr lang="en-GB" dirty="0" smtClean="0">
                <a:solidFill>
                  <a:srgbClr val="00438A"/>
                </a:solidFill>
                <a:latin typeface="Calibri" pitchFamily="34" charset="0"/>
              </a:rPr>
              <a:t>Rivers </a:t>
            </a:r>
            <a:r>
              <a:rPr lang="en-GB" dirty="0">
                <a:solidFill>
                  <a:srgbClr val="00438A"/>
                </a:solidFill>
                <a:latin typeface="Calibri" pitchFamily="34" charset="0"/>
              </a:rPr>
              <a:t>Trust </a:t>
            </a:r>
            <a:endParaRPr lang="en-GB" dirty="0" smtClean="0">
              <a:solidFill>
                <a:srgbClr val="00438A"/>
              </a:solidFill>
              <a:latin typeface="Calibri" pitchFamily="34" charset="0"/>
            </a:endParaRPr>
          </a:p>
          <a:p>
            <a:pPr marL="714375" lvl="3" indent="-257175" defTabSz="685800" eaLnBrk="0" fontAlgn="base" hangingPunct="0">
              <a:spcBef>
                <a:spcPct val="0"/>
              </a:spcBef>
              <a:spcAft>
                <a:spcPct val="0"/>
              </a:spcAft>
              <a:buFontTx/>
              <a:buChar char="•"/>
              <a:defRPr/>
            </a:pPr>
            <a:r>
              <a:rPr lang="en-GB" dirty="0" smtClean="0">
                <a:solidFill>
                  <a:srgbClr val="00438A"/>
                </a:solidFill>
                <a:latin typeface="Calibri" pitchFamily="34" charset="0"/>
              </a:rPr>
              <a:t>National Trust </a:t>
            </a:r>
          </a:p>
          <a:p>
            <a:pPr marL="257175" lvl="2" indent="-257175" defTabSz="685800" eaLnBrk="0" fontAlgn="base" hangingPunct="0">
              <a:spcBef>
                <a:spcPct val="0"/>
              </a:spcBef>
              <a:spcAft>
                <a:spcPct val="0"/>
              </a:spcAft>
              <a:buFontTx/>
              <a:buChar char="•"/>
              <a:defRPr/>
            </a:pPr>
            <a:endParaRPr lang="en-GB" dirty="0" smtClean="0">
              <a:solidFill>
                <a:srgbClr val="00438A"/>
              </a:solidFill>
              <a:latin typeface="Calibri" pitchFamily="34" charset="0"/>
            </a:endParaRPr>
          </a:p>
        </p:txBody>
      </p:sp>
    </p:spTree>
    <p:custDataLst>
      <p:tags r:id="rId1"/>
    </p:custDataLst>
    <p:extLst>
      <p:ext uri="{BB962C8B-B14F-4D97-AF65-F5344CB8AC3E}">
        <p14:creationId xmlns:p14="http://schemas.microsoft.com/office/powerpoint/2010/main" val="1625018964"/>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l="6549" t="4156" r="8173" b="2011"/>
          <a:stretch>
            <a:fillRect/>
          </a:stretch>
        </p:blipFill>
        <p:spPr bwMode="auto">
          <a:xfrm>
            <a:off x="471374" y="829867"/>
            <a:ext cx="2266925" cy="1917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bwMode="auto">
          <a:xfrm>
            <a:off x="0" y="317898"/>
            <a:ext cx="9144000" cy="511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685800">
              <a:defRPr/>
            </a:pPr>
            <a:endParaRPr lang="en-GB" altLang="en-US" sz="1725" b="1" dirty="0">
              <a:solidFill>
                <a:srgbClr val="333399"/>
              </a:solidFill>
              <a:latin typeface="Calibri"/>
            </a:endParaRPr>
          </a:p>
          <a:p>
            <a:pPr defTabSz="685800" fontAlgn="auto">
              <a:spcBef>
                <a:spcPts val="0"/>
              </a:spcBef>
              <a:spcAft>
                <a:spcPts val="0"/>
              </a:spcAft>
              <a:defRPr/>
            </a:pPr>
            <a:r>
              <a:rPr lang="en-GB" altLang="en-US" sz="2700" b="1" dirty="0" smtClean="0">
                <a:solidFill>
                  <a:srgbClr val="00438A"/>
                </a:solidFill>
                <a:latin typeface="Calibri" panose="020F0502020204030204" pitchFamily="34" charset="0"/>
                <a:ea typeface="+mn-ea"/>
                <a:cs typeface="+mn-cs"/>
              </a:rPr>
              <a:t>SCaMP NI – Riparian Planting</a:t>
            </a:r>
            <a:r>
              <a:rPr lang="en-GB" altLang="en-US" sz="2700" dirty="0" smtClean="0">
                <a:solidFill>
                  <a:srgbClr val="00438A"/>
                </a:solidFill>
                <a:latin typeface="Calibri" panose="020F0502020204030204"/>
              </a:rPr>
              <a:t/>
            </a:r>
            <a:br>
              <a:rPr lang="en-GB" altLang="en-US" sz="2700" dirty="0" smtClean="0">
                <a:solidFill>
                  <a:srgbClr val="00438A"/>
                </a:solidFill>
                <a:latin typeface="Calibri" panose="020F0502020204030204"/>
              </a:rPr>
            </a:br>
            <a:endParaRPr lang="en-GB" sz="2700" dirty="0">
              <a:solidFill>
                <a:srgbClr val="00438A"/>
              </a:solidFill>
              <a:latin typeface="Calibri" panose="020F0502020204030204"/>
            </a:endParaRPr>
          </a:p>
        </p:txBody>
      </p:sp>
      <p:sp>
        <p:nvSpPr>
          <p:cNvPr id="45061" name="TextBox 20"/>
          <p:cNvSpPr txBox="1">
            <a:spLocks noChangeArrowheads="1"/>
          </p:cNvSpPr>
          <p:nvPr/>
        </p:nvSpPr>
        <p:spPr bwMode="auto">
          <a:xfrm>
            <a:off x="4680000" y="4299600"/>
            <a:ext cx="1173956"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pPr>
            <a:endParaRPr lang="en-GB" altLang="en-US" sz="1350" b="1">
              <a:solidFill>
                <a:srgbClr val="006600"/>
              </a:solidFill>
            </a:endParaRPr>
          </a:p>
        </p:txBody>
      </p:sp>
      <p:sp>
        <p:nvSpPr>
          <p:cNvPr id="45062" name="TextBox 5"/>
          <p:cNvSpPr txBox="1">
            <a:spLocks noChangeArrowheads="1"/>
          </p:cNvSpPr>
          <p:nvPr/>
        </p:nvSpPr>
        <p:spPr bwMode="auto">
          <a:xfrm>
            <a:off x="2538743" y="834005"/>
            <a:ext cx="514295"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endParaRPr lang="en-GB" altLang="en-US" sz="1350">
              <a:solidFill>
                <a:srgbClr val="000000"/>
              </a:solidFill>
            </a:endParaRPr>
          </a:p>
          <a:p>
            <a:pPr defTabSz="685800" fontAlgn="base">
              <a:spcBef>
                <a:spcPct val="0"/>
              </a:spcBef>
              <a:spcAft>
                <a:spcPct val="0"/>
              </a:spcAft>
            </a:pPr>
            <a:endParaRPr lang="en-GB" altLang="en-US" sz="1350">
              <a:solidFill>
                <a:srgbClr val="000000"/>
              </a:solidFill>
            </a:endParaRPr>
          </a:p>
        </p:txBody>
      </p:sp>
      <p:sp>
        <p:nvSpPr>
          <p:cNvPr id="2" name="Oval 1"/>
          <p:cNvSpPr/>
          <p:nvPr/>
        </p:nvSpPr>
        <p:spPr>
          <a:xfrm>
            <a:off x="1669892" y="1554520"/>
            <a:ext cx="491417" cy="538776"/>
          </a:xfrm>
          <a:prstGeom prst="ellipse">
            <a:avLst/>
          </a:prstGeom>
          <a:solidFill>
            <a:srgbClr val="FFFF00"/>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Oval 6"/>
          <p:cNvSpPr/>
          <p:nvPr/>
        </p:nvSpPr>
        <p:spPr>
          <a:xfrm>
            <a:off x="2015378" y="1163842"/>
            <a:ext cx="291861" cy="269388"/>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Oval 8"/>
          <p:cNvSpPr/>
          <p:nvPr/>
        </p:nvSpPr>
        <p:spPr>
          <a:xfrm>
            <a:off x="2225449" y="2191801"/>
            <a:ext cx="291861" cy="269388"/>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p:cNvSpPr/>
          <p:nvPr/>
        </p:nvSpPr>
        <p:spPr>
          <a:xfrm>
            <a:off x="2057941" y="2344201"/>
            <a:ext cx="291861" cy="269388"/>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Oval 12"/>
          <p:cNvSpPr/>
          <p:nvPr/>
        </p:nvSpPr>
        <p:spPr>
          <a:xfrm>
            <a:off x="1468959" y="1100692"/>
            <a:ext cx="291861" cy="269388"/>
          </a:xfrm>
          <a:prstGeom prst="ellipse">
            <a:avLst/>
          </a:prstGeom>
          <a:solidFill>
            <a:srgbClr val="FF00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Oval 13"/>
          <p:cNvSpPr/>
          <p:nvPr/>
        </p:nvSpPr>
        <p:spPr>
          <a:xfrm>
            <a:off x="2210341" y="1528995"/>
            <a:ext cx="291861" cy="269388"/>
          </a:xfrm>
          <a:prstGeom prst="ellipse">
            <a:avLst/>
          </a:prstGeom>
          <a:solidFill>
            <a:srgbClr val="FF00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p:cNvSpPr/>
          <p:nvPr/>
        </p:nvSpPr>
        <p:spPr>
          <a:xfrm>
            <a:off x="1262065" y="1689214"/>
            <a:ext cx="291861" cy="269388"/>
          </a:xfrm>
          <a:prstGeom prst="ellipse">
            <a:avLst/>
          </a:prstGeom>
          <a:solidFill>
            <a:srgbClr val="FF00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TextBox 23"/>
          <p:cNvSpPr txBox="1"/>
          <p:nvPr/>
        </p:nvSpPr>
        <p:spPr>
          <a:xfrm>
            <a:off x="3959" y="3000922"/>
            <a:ext cx="3201754" cy="369332"/>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00438A"/>
                </a:solidFill>
                <a:latin typeface="Calibri" pitchFamily="34" charset="0"/>
              </a:rPr>
              <a:t>Glenedra Riparian Planting </a:t>
            </a:r>
          </a:p>
        </p:txBody>
      </p:sp>
      <p:sp>
        <p:nvSpPr>
          <p:cNvPr id="25" name="TextBox 24"/>
          <p:cNvSpPr txBox="1"/>
          <p:nvPr/>
        </p:nvSpPr>
        <p:spPr>
          <a:xfrm>
            <a:off x="11058" y="3341165"/>
            <a:ext cx="3599551" cy="369332"/>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00438A"/>
                </a:solidFill>
                <a:latin typeface="Calibri" pitchFamily="34" charset="0"/>
              </a:rPr>
              <a:t>Lough </a:t>
            </a:r>
            <a:r>
              <a:rPr lang="en-GB" dirty="0" err="1">
                <a:solidFill>
                  <a:srgbClr val="00438A"/>
                </a:solidFill>
                <a:latin typeface="Calibri" pitchFamily="34" charset="0"/>
              </a:rPr>
              <a:t>Fingrean</a:t>
            </a:r>
            <a:r>
              <a:rPr lang="en-GB" dirty="0">
                <a:solidFill>
                  <a:srgbClr val="00438A"/>
                </a:solidFill>
                <a:latin typeface="Calibri" pitchFamily="34" charset="0"/>
              </a:rPr>
              <a:t> </a:t>
            </a:r>
            <a:r>
              <a:rPr lang="en-GB" dirty="0" smtClean="0">
                <a:solidFill>
                  <a:srgbClr val="00438A"/>
                </a:solidFill>
                <a:latin typeface="Calibri" pitchFamily="34" charset="0"/>
              </a:rPr>
              <a:t>Planting </a:t>
            </a:r>
            <a:endParaRPr lang="en-GB" dirty="0">
              <a:solidFill>
                <a:srgbClr val="00438A"/>
              </a:solidFill>
              <a:latin typeface="Calibri" pitchFamily="34" charset="0"/>
            </a:endParaRPr>
          </a:p>
        </p:txBody>
      </p:sp>
      <p:sp>
        <p:nvSpPr>
          <p:cNvPr id="26" name="TextBox 25"/>
          <p:cNvSpPr txBox="1"/>
          <p:nvPr/>
        </p:nvSpPr>
        <p:spPr>
          <a:xfrm>
            <a:off x="14012" y="3696712"/>
            <a:ext cx="3201754" cy="369332"/>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00438A"/>
                </a:solidFill>
                <a:latin typeface="Calibri" pitchFamily="34" charset="0"/>
              </a:rPr>
              <a:t>Dorisland Infill Planting </a:t>
            </a:r>
          </a:p>
        </p:txBody>
      </p:sp>
      <p:sp>
        <p:nvSpPr>
          <p:cNvPr id="27" name="Oval 26"/>
          <p:cNvSpPr/>
          <p:nvPr/>
        </p:nvSpPr>
        <p:spPr>
          <a:xfrm>
            <a:off x="1269403" y="1197306"/>
            <a:ext cx="291861" cy="269388"/>
          </a:xfrm>
          <a:prstGeom prst="ellipse">
            <a:avLst/>
          </a:prstGeom>
          <a:solidFill>
            <a:srgbClr val="FF00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TextBox 29"/>
          <p:cNvSpPr txBox="1"/>
          <p:nvPr/>
        </p:nvSpPr>
        <p:spPr>
          <a:xfrm>
            <a:off x="24642" y="4050740"/>
            <a:ext cx="3711846" cy="369332"/>
          </a:xfrm>
          <a:prstGeom prst="rect">
            <a:avLst/>
          </a:prstGeom>
          <a:noFill/>
        </p:spPr>
        <p:txBody>
          <a:bodyPr wrap="square" rtlCol="0">
            <a:spAutoFit/>
          </a:bodyPr>
          <a:lstStyle/>
          <a:p>
            <a:pPr marL="285750" indent="-285750">
              <a:buFont typeface="Arial" panose="020B0604020202020204" pitchFamily="34" charset="0"/>
              <a:buChar char="•"/>
            </a:pPr>
            <a:r>
              <a:rPr lang="en-GB" dirty="0" err="1">
                <a:solidFill>
                  <a:srgbClr val="00438A"/>
                </a:solidFill>
                <a:latin typeface="Calibri" pitchFamily="34" charset="0"/>
              </a:rPr>
              <a:t>Faughan</a:t>
            </a:r>
            <a:r>
              <a:rPr lang="en-GB" dirty="0">
                <a:solidFill>
                  <a:srgbClr val="00438A"/>
                </a:solidFill>
                <a:latin typeface="Calibri" pitchFamily="34" charset="0"/>
              </a:rPr>
              <a:t> Valley </a:t>
            </a:r>
            <a:r>
              <a:rPr lang="en-GB" dirty="0" smtClean="0">
                <a:solidFill>
                  <a:srgbClr val="00438A"/>
                </a:solidFill>
                <a:latin typeface="Calibri" pitchFamily="34" charset="0"/>
              </a:rPr>
              <a:t>Planting </a:t>
            </a:r>
            <a:endParaRPr lang="en-GB" dirty="0">
              <a:solidFill>
                <a:srgbClr val="00438A"/>
              </a:solidFill>
              <a:latin typeface="Calibri" pitchFamily="34" charset="0"/>
            </a:endParaRPr>
          </a:p>
        </p:txBody>
      </p:sp>
      <p:cxnSp>
        <p:nvCxnSpPr>
          <p:cNvPr id="31" name="Straight Connector 30"/>
          <p:cNvCxnSpPr/>
          <p:nvPr/>
        </p:nvCxnSpPr>
        <p:spPr>
          <a:xfrm>
            <a:off x="3053038" y="753979"/>
            <a:ext cx="0" cy="4146884"/>
          </a:xfrm>
          <a:prstGeom prst="line">
            <a:avLst/>
          </a:prstGeom>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1741104" y="2063684"/>
            <a:ext cx="139461" cy="160219"/>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Oval 32"/>
          <p:cNvSpPr/>
          <p:nvPr/>
        </p:nvSpPr>
        <p:spPr>
          <a:xfrm>
            <a:off x="1832974" y="1343803"/>
            <a:ext cx="139461" cy="160219"/>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p:cNvSpPr/>
          <p:nvPr/>
        </p:nvSpPr>
        <p:spPr>
          <a:xfrm>
            <a:off x="3122419" y="721697"/>
            <a:ext cx="5949391" cy="3139321"/>
          </a:xfrm>
          <a:prstGeom prst="rect">
            <a:avLst/>
          </a:prstGeom>
        </p:spPr>
        <p:txBody>
          <a:bodyPr wrap="square">
            <a:spAutoFit/>
          </a:bodyPr>
          <a:lstStyle/>
          <a:p>
            <a:pPr marL="257175" lvl="2" indent="-257175" defTabSz="685800" eaLnBrk="0" fontAlgn="base" hangingPunct="0">
              <a:spcBef>
                <a:spcPct val="0"/>
              </a:spcBef>
              <a:spcAft>
                <a:spcPct val="0"/>
              </a:spcAft>
              <a:buFontTx/>
              <a:buChar char="•"/>
              <a:defRPr/>
            </a:pPr>
            <a:r>
              <a:rPr lang="en-GB" dirty="0">
                <a:solidFill>
                  <a:srgbClr val="00438A"/>
                </a:solidFill>
                <a:latin typeface="Calibri" pitchFamily="34" charset="0"/>
              </a:rPr>
              <a:t>Glenedra Riparian Planting </a:t>
            </a:r>
            <a:r>
              <a:rPr lang="en-GB" dirty="0" smtClean="0">
                <a:solidFill>
                  <a:srgbClr val="00438A"/>
                </a:solidFill>
                <a:latin typeface="Calibri" pitchFamily="34" charset="0"/>
              </a:rPr>
              <a:t>– 10,000 </a:t>
            </a:r>
            <a:r>
              <a:rPr lang="en-GB" dirty="0">
                <a:solidFill>
                  <a:srgbClr val="00438A"/>
                </a:solidFill>
                <a:latin typeface="Calibri" pitchFamily="34" charset="0"/>
              </a:rPr>
              <a:t>native broadleaf trees </a:t>
            </a:r>
            <a:r>
              <a:rPr lang="en-GB" dirty="0" smtClean="0">
                <a:solidFill>
                  <a:srgbClr val="00438A"/>
                </a:solidFill>
                <a:latin typeface="Calibri" pitchFamily="34" charset="0"/>
              </a:rPr>
              <a:t>already planted in 2019 upstream of Glenedra intake.</a:t>
            </a:r>
            <a:r>
              <a:rPr lang="en-GB" dirty="0">
                <a:solidFill>
                  <a:srgbClr val="00438A"/>
                </a:solidFill>
                <a:latin typeface="Calibri" pitchFamily="34" charset="0"/>
              </a:rPr>
              <a:t> Joint project </a:t>
            </a:r>
            <a:r>
              <a:rPr lang="en-GB" dirty="0" smtClean="0">
                <a:solidFill>
                  <a:srgbClr val="00438A"/>
                </a:solidFill>
                <a:latin typeface="Calibri" pitchFamily="34" charset="0"/>
              </a:rPr>
              <a:t>with </a:t>
            </a:r>
            <a:r>
              <a:rPr lang="en-GB" dirty="0">
                <a:solidFill>
                  <a:srgbClr val="00438A"/>
                </a:solidFill>
                <a:latin typeface="Calibri" pitchFamily="34" charset="0"/>
              </a:rPr>
              <a:t>Loughs Agency and Woodland </a:t>
            </a:r>
            <a:r>
              <a:rPr lang="en-GB" dirty="0" smtClean="0">
                <a:solidFill>
                  <a:srgbClr val="00438A"/>
                </a:solidFill>
                <a:latin typeface="Calibri" pitchFamily="34" charset="0"/>
              </a:rPr>
              <a:t>Trust</a:t>
            </a:r>
          </a:p>
          <a:p>
            <a:pPr marL="257175" lvl="2" indent="-257175" defTabSz="685800" eaLnBrk="0" fontAlgn="base" hangingPunct="0">
              <a:spcBef>
                <a:spcPct val="0"/>
              </a:spcBef>
              <a:spcAft>
                <a:spcPct val="0"/>
              </a:spcAft>
              <a:buFontTx/>
              <a:buChar char="•"/>
              <a:defRPr/>
            </a:pPr>
            <a:endParaRPr lang="en-GB" dirty="0">
              <a:solidFill>
                <a:srgbClr val="00438A"/>
              </a:solidFill>
              <a:latin typeface="Calibri" pitchFamily="34" charset="0"/>
            </a:endParaRPr>
          </a:p>
          <a:p>
            <a:pPr marL="257175" lvl="2" indent="-257175" defTabSz="685800" eaLnBrk="0" fontAlgn="base" hangingPunct="0">
              <a:spcBef>
                <a:spcPct val="0"/>
              </a:spcBef>
              <a:spcAft>
                <a:spcPct val="0"/>
              </a:spcAft>
              <a:buFontTx/>
              <a:buChar char="•"/>
              <a:defRPr/>
            </a:pPr>
            <a:r>
              <a:rPr lang="en-GB" dirty="0" smtClean="0">
                <a:solidFill>
                  <a:srgbClr val="00438A"/>
                </a:solidFill>
                <a:latin typeface="Calibri" pitchFamily="34" charset="0"/>
              </a:rPr>
              <a:t>Stabilises riverbanks to prevent erosion and improve downstream water quality at </a:t>
            </a:r>
            <a:r>
              <a:rPr lang="en-GB" dirty="0" err="1" smtClean="0">
                <a:solidFill>
                  <a:srgbClr val="00438A"/>
                </a:solidFill>
                <a:latin typeface="Calibri" pitchFamily="34" charset="0"/>
              </a:rPr>
              <a:t>Carmoney</a:t>
            </a:r>
            <a:r>
              <a:rPr lang="en-GB" dirty="0" smtClean="0">
                <a:solidFill>
                  <a:srgbClr val="00438A"/>
                </a:solidFill>
                <a:latin typeface="Calibri" pitchFamily="34" charset="0"/>
              </a:rPr>
              <a:t> &amp; </a:t>
            </a:r>
            <a:r>
              <a:rPr lang="en-GB" dirty="0" err="1" smtClean="0">
                <a:solidFill>
                  <a:srgbClr val="00438A"/>
                </a:solidFill>
                <a:latin typeface="Calibri" pitchFamily="34" charset="0"/>
              </a:rPr>
              <a:t>Caugh</a:t>
            </a:r>
            <a:r>
              <a:rPr lang="en-GB" dirty="0" smtClean="0">
                <a:solidFill>
                  <a:srgbClr val="00438A"/>
                </a:solidFill>
                <a:latin typeface="Calibri" pitchFamily="34" charset="0"/>
              </a:rPr>
              <a:t> Hill WTW</a:t>
            </a:r>
          </a:p>
          <a:p>
            <a:pPr marL="257175" lvl="2" indent="-257175" defTabSz="685800" eaLnBrk="0" fontAlgn="base" hangingPunct="0">
              <a:spcBef>
                <a:spcPct val="0"/>
              </a:spcBef>
              <a:spcAft>
                <a:spcPct val="0"/>
              </a:spcAft>
              <a:buFontTx/>
              <a:buChar char="•"/>
              <a:defRPr/>
            </a:pPr>
            <a:endParaRPr lang="en-GB" dirty="0" smtClean="0">
              <a:solidFill>
                <a:srgbClr val="00438A"/>
              </a:solidFill>
              <a:latin typeface="Calibri" pitchFamily="34" charset="0"/>
            </a:endParaRPr>
          </a:p>
          <a:p>
            <a:pPr marL="257175" lvl="2" indent="-257175" defTabSz="685800" eaLnBrk="0" fontAlgn="base" hangingPunct="0">
              <a:spcBef>
                <a:spcPct val="0"/>
              </a:spcBef>
              <a:spcAft>
                <a:spcPct val="0"/>
              </a:spcAft>
              <a:buFontTx/>
              <a:buChar char="•"/>
              <a:defRPr/>
            </a:pPr>
            <a:r>
              <a:rPr lang="en-GB" dirty="0" smtClean="0">
                <a:solidFill>
                  <a:srgbClr val="00438A"/>
                </a:solidFill>
                <a:latin typeface="Calibri" pitchFamily="34" charset="0"/>
              </a:rPr>
              <a:t>Reinstates riverbanks damaged after 2017/18 floods in </a:t>
            </a:r>
            <a:r>
              <a:rPr lang="en-GB" dirty="0" err="1" smtClean="0">
                <a:solidFill>
                  <a:srgbClr val="00438A"/>
                </a:solidFill>
                <a:latin typeface="Calibri" pitchFamily="34" charset="0"/>
              </a:rPr>
              <a:t>Faughan</a:t>
            </a:r>
            <a:r>
              <a:rPr lang="en-GB" dirty="0" smtClean="0">
                <a:solidFill>
                  <a:srgbClr val="00438A"/>
                </a:solidFill>
                <a:latin typeface="Calibri" pitchFamily="34" charset="0"/>
              </a:rPr>
              <a:t> &amp; </a:t>
            </a:r>
            <a:r>
              <a:rPr lang="en-GB" dirty="0" err="1" smtClean="0">
                <a:solidFill>
                  <a:srgbClr val="00438A"/>
                </a:solidFill>
                <a:latin typeface="Calibri" pitchFamily="34" charset="0"/>
              </a:rPr>
              <a:t>Burntullot</a:t>
            </a:r>
            <a:r>
              <a:rPr lang="en-GB" dirty="0" smtClean="0">
                <a:solidFill>
                  <a:srgbClr val="00438A"/>
                </a:solidFill>
                <a:latin typeface="Calibri" pitchFamily="34" charset="0"/>
              </a:rPr>
              <a:t> Rivers</a:t>
            </a:r>
          </a:p>
          <a:p>
            <a:pPr marL="257175" lvl="2" indent="-257175" defTabSz="685800" eaLnBrk="0" fontAlgn="base" hangingPunct="0">
              <a:spcBef>
                <a:spcPct val="0"/>
              </a:spcBef>
              <a:spcAft>
                <a:spcPct val="0"/>
              </a:spcAft>
              <a:buFontTx/>
              <a:buChar char="•"/>
              <a:defRPr/>
            </a:pPr>
            <a:endParaRPr lang="en-GB" dirty="0" smtClean="0">
              <a:solidFill>
                <a:srgbClr val="00438A"/>
              </a:solidFill>
              <a:latin typeface="Calibri" pitchFamily="34" charset="0"/>
            </a:endParaRPr>
          </a:p>
          <a:p>
            <a:pPr marL="257175" lvl="2" indent="-257175" defTabSz="685800" eaLnBrk="0" fontAlgn="base" hangingPunct="0">
              <a:spcBef>
                <a:spcPct val="0"/>
              </a:spcBef>
              <a:spcAft>
                <a:spcPct val="0"/>
              </a:spcAft>
              <a:buFontTx/>
              <a:buChar char="•"/>
              <a:defRPr/>
            </a:pPr>
            <a:endParaRPr lang="en-GB" dirty="0" smtClean="0">
              <a:solidFill>
                <a:srgbClr val="00438A"/>
              </a:solidFill>
              <a:latin typeface="Calibri" pitchFamily="34" charset="0"/>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2118" y="3000922"/>
            <a:ext cx="3041882" cy="2146257"/>
          </a:xfrm>
          <a:prstGeom prst="rect">
            <a:avLst/>
          </a:prstGeom>
        </p:spPr>
      </p:pic>
      <p:sp>
        <p:nvSpPr>
          <p:cNvPr id="4" name="Rectangle 3"/>
          <p:cNvSpPr/>
          <p:nvPr/>
        </p:nvSpPr>
        <p:spPr>
          <a:xfrm>
            <a:off x="3111480" y="3422437"/>
            <a:ext cx="3395534" cy="1754326"/>
          </a:xfrm>
          <a:prstGeom prst="rect">
            <a:avLst/>
          </a:prstGeom>
        </p:spPr>
        <p:txBody>
          <a:bodyPr wrap="square">
            <a:spAutoFit/>
          </a:bodyPr>
          <a:lstStyle/>
          <a:p>
            <a:pPr marL="257175" lvl="2" indent="-257175" defTabSz="685800" eaLnBrk="0" fontAlgn="base" hangingPunct="0">
              <a:spcBef>
                <a:spcPct val="0"/>
              </a:spcBef>
              <a:spcAft>
                <a:spcPct val="0"/>
              </a:spcAft>
              <a:buFontTx/>
              <a:buChar char="•"/>
              <a:defRPr/>
            </a:pPr>
            <a:r>
              <a:rPr lang="en-GB" dirty="0">
                <a:solidFill>
                  <a:srgbClr val="00438A"/>
                </a:solidFill>
                <a:latin typeface="Calibri" pitchFamily="34" charset="0"/>
              </a:rPr>
              <a:t>Improves water quality for abstraction, wildlife habitats and aquatic life</a:t>
            </a:r>
          </a:p>
          <a:p>
            <a:pPr marL="257175" lvl="2" indent="-257175" defTabSz="685800" eaLnBrk="0" fontAlgn="base" hangingPunct="0">
              <a:spcBef>
                <a:spcPct val="0"/>
              </a:spcBef>
              <a:spcAft>
                <a:spcPct val="0"/>
              </a:spcAft>
              <a:buFontTx/>
              <a:buChar char="•"/>
              <a:defRPr/>
            </a:pPr>
            <a:endParaRPr lang="en-GB" dirty="0">
              <a:solidFill>
                <a:srgbClr val="00438A"/>
              </a:solidFill>
              <a:latin typeface="Calibri" pitchFamily="34" charset="0"/>
            </a:endParaRPr>
          </a:p>
          <a:p>
            <a:pPr marL="257175" lvl="2" indent="-257175" defTabSz="685800" eaLnBrk="0" fontAlgn="base" hangingPunct="0">
              <a:spcBef>
                <a:spcPct val="0"/>
              </a:spcBef>
              <a:spcAft>
                <a:spcPct val="0"/>
              </a:spcAft>
              <a:buFontTx/>
              <a:buChar char="•"/>
              <a:defRPr/>
            </a:pPr>
            <a:r>
              <a:rPr lang="en-GB" dirty="0">
                <a:solidFill>
                  <a:srgbClr val="00438A"/>
                </a:solidFill>
                <a:latin typeface="Calibri" pitchFamily="34" charset="0"/>
              </a:rPr>
              <a:t>Prevents livestock encroachment</a:t>
            </a:r>
          </a:p>
        </p:txBody>
      </p:sp>
    </p:spTree>
    <p:extLst>
      <p:ext uri="{BB962C8B-B14F-4D97-AF65-F5344CB8AC3E}">
        <p14:creationId xmlns:p14="http://schemas.microsoft.com/office/powerpoint/2010/main" val="3347192746"/>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50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500"/>
                                  </p:stCondLst>
                                  <p:childTnLst>
                                    <p:set>
                                      <p:cBhvr>
                                        <p:cTn id="15" dur="1" fill="hold">
                                          <p:stCondLst>
                                            <p:cond delay="0"/>
                                          </p:stCondLst>
                                        </p:cTn>
                                        <p:tgtEl>
                                          <p:spTgt spid="25">
                                            <p:txEl>
                                              <p:pRg st="0" end="0"/>
                                            </p:txEl>
                                          </p:spTgt>
                                        </p:tgtEl>
                                        <p:attrNameLst>
                                          <p:attrName>style.visibility</p:attrName>
                                        </p:attrNameLst>
                                      </p:cBhvr>
                                      <p:to>
                                        <p:strVal val="visible"/>
                                      </p:to>
                                    </p:set>
                                    <p:animEffect transition="in" filter="fade">
                                      <p:cBhvr>
                                        <p:cTn id="16" dur="500"/>
                                        <p:tgtEl>
                                          <p:spTgt spid="25">
                                            <p:txEl>
                                              <p:pRg st="0" end="0"/>
                                            </p:txEl>
                                          </p:spTgt>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50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fade">
                                      <p:cBhvr>
                                        <p:cTn id="22" dur="500"/>
                                        <p:tgtEl>
                                          <p:spTgt spid="26">
                                            <p:txEl>
                                              <p:pRg st="0" end="0"/>
                                            </p:txEl>
                                          </p:spTgt>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500"/>
                                  </p:stCondLst>
                                  <p:childTnLst>
                                    <p:set>
                                      <p:cBhvr>
                                        <p:cTn id="27" dur="1" fill="hold">
                                          <p:stCondLst>
                                            <p:cond delay="0"/>
                                          </p:stCondLst>
                                        </p:cTn>
                                        <p:tgtEl>
                                          <p:spTgt spid="30">
                                            <p:txEl>
                                              <p:pRg st="0" end="0"/>
                                            </p:txEl>
                                          </p:spTgt>
                                        </p:tgtEl>
                                        <p:attrNameLst>
                                          <p:attrName>style.visibility</p:attrName>
                                        </p:attrNameLst>
                                      </p:cBhvr>
                                      <p:to>
                                        <p:strVal val="visible"/>
                                      </p:to>
                                    </p:set>
                                    <p:animEffect transition="in" filter="fade">
                                      <p:cBhvr>
                                        <p:cTn id="28" dur="500"/>
                                        <p:tgtEl>
                                          <p:spTgt spid="3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7" grpId="0" animBg="1"/>
      <p:bldP spid="21"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l="6549" t="4156" r="8173" b="2011"/>
          <a:stretch>
            <a:fillRect/>
          </a:stretch>
        </p:blipFill>
        <p:spPr bwMode="auto">
          <a:xfrm>
            <a:off x="471374" y="829867"/>
            <a:ext cx="2266925" cy="1917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bwMode="auto">
          <a:xfrm>
            <a:off x="0" y="317898"/>
            <a:ext cx="9144000" cy="511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685800">
              <a:defRPr/>
            </a:pPr>
            <a:endParaRPr lang="en-GB" altLang="en-US" sz="1725" b="1" dirty="0">
              <a:solidFill>
                <a:srgbClr val="333399"/>
              </a:solidFill>
              <a:latin typeface="Calibri"/>
            </a:endParaRPr>
          </a:p>
          <a:p>
            <a:pPr defTabSz="685800" fontAlgn="auto">
              <a:spcBef>
                <a:spcPts val="0"/>
              </a:spcBef>
              <a:spcAft>
                <a:spcPts val="0"/>
              </a:spcAft>
              <a:defRPr/>
            </a:pPr>
            <a:r>
              <a:rPr lang="en-GB" altLang="en-US" sz="2700" b="1" dirty="0" smtClean="0">
                <a:solidFill>
                  <a:srgbClr val="00438A"/>
                </a:solidFill>
                <a:latin typeface="Calibri" panose="020F0502020204030204" pitchFamily="34" charset="0"/>
                <a:ea typeface="+mn-ea"/>
                <a:cs typeface="+mn-cs"/>
              </a:rPr>
              <a:t>SCaMP NI – Habitat Restoration</a:t>
            </a:r>
            <a:r>
              <a:rPr lang="en-GB" altLang="en-US" sz="2700" dirty="0" smtClean="0">
                <a:solidFill>
                  <a:srgbClr val="00438A"/>
                </a:solidFill>
                <a:latin typeface="Calibri" panose="020F0502020204030204"/>
              </a:rPr>
              <a:t/>
            </a:r>
            <a:br>
              <a:rPr lang="en-GB" altLang="en-US" sz="2700" dirty="0" smtClean="0">
                <a:solidFill>
                  <a:srgbClr val="00438A"/>
                </a:solidFill>
                <a:latin typeface="Calibri" panose="020F0502020204030204"/>
              </a:rPr>
            </a:br>
            <a:endParaRPr lang="en-GB" sz="2700" dirty="0">
              <a:solidFill>
                <a:srgbClr val="00438A"/>
              </a:solidFill>
              <a:latin typeface="Calibri" panose="020F0502020204030204"/>
            </a:endParaRPr>
          </a:p>
        </p:txBody>
      </p:sp>
      <p:sp>
        <p:nvSpPr>
          <p:cNvPr id="45061" name="TextBox 20"/>
          <p:cNvSpPr txBox="1">
            <a:spLocks noChangeArrowheads="1"/>
          </p:cNvSpPr>
          <p:nvPr/>
        </p:nvSpPr>
        <p:spPr bwMode="auto">
          <a:xfrm>
            <a:off x="4680000" y="4299600"/>
            <a:ext cx="1173956"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pPr>
            <a:endParaRPr lang="en-GB" altLang="en-US" sz="1350" b="1">
              <a:solidFill>
                <a:srgbClr val="006600"/>
              </a:solidFill>
            </a:endParaRPr>
          </a:p>
        </p:txBody>
      </p:sp>
      <p:sp>
        <p:nvSpPr>
          <p:cNvPr id="45062" name="TextBox 5"/>
          <p:cNvSpPr txBox="1">
            <a:spLocks noChangeArrowheads="1"/>
          </p:cNvSpPr>
          <p:nvPr/>
        </p:nvSpPr>
        <p:spPr bwMode="auto">
          <a:xfrm>
            <a:off x="2538743" y="834005"/>
            <a:ext cx="514295"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endParaRPr lang="en-GB" altLang="en-US" sz="1350">
              <a:solidFill>
                <a:srgbClr val="000000"/>
              </a:solidFill>
            </a:endParaRPr>
          </a:p>
          <a:p>
            <a:pPr defTabSz="685800" fontAlgn="base">
              <a:spcBef>
                <a:spcPct val="0"/>
              </a:spcBef>
              <a:spcAft>
                <a:spcPct val="0"/>
              </a:spcAft>
            </a:pPr>
            <a:endParaRPr lang="en-GB" altLang="en-US" sz="1350">
              <a:solidFill>
                <a:srgbClr val="000000"/>
              </a:solidFill>
            </a:endParaRPr>
          </a:p>
        </p:txBody>
      </p:sp>
      <p:sp>
        <p:nvSpPr>
          <p:cNvPr id="2" name="Oval 1"/>
          <p:cNvSpPr/>
          <p:nvPr/>
        </p:nvSpPr>
        <p:spPr>
          <a:xfrm>
            <a:off x="1669892" y="1554520"/>
            <a:ext cx="491417" cy="538776"/>
          </a:xfrm>
          <a:prstGeom prst="ellipse">
            <a:avLst/>
          </a:prstGeom>
          <a:solidFill>
            <a:srgbClr val="FFFF00"/>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Oval 6"/>
          <p:cNvSpPr/>
          <p:nvPr/>
        </p:nvSpPr>
        <p:spPr>
          <a:xfrm>
            <a:off x="2015378" y="1163842"/>
            <a:ext cx="291861" cy="269388"/>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Oval 8"/>
          <p:cNvSpPr/>
          <p:nvPr/>
        </p:nvSpPr>
        <p:spPr>
          <a:xfrm>
            <a:off x="2225449" y="2191801"/>
            <a:ext cx="291861" cy="269388"/>
          </a:xfrm>
          <a:prstGeom prst="ellipse">
            <a:avLst/>
          </a:prstGeom>
          <a:solidFill>
            <a:srgbClr val="FF00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3053038" y="753979"/>
            <a:ext cx="0" cy="4146884"/>
          </a:xfrm>
          <a:prstGeom prst="line">
            <a:avLst/>
          </a:prstGeom>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1741104" y="2063684"/>
            <a:ext cx="139461" cy="160219"/>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Oval 16"/>
          <p:cNvSpPr/>
          <p:nvPr/>
        </p:nvSpPr>
        <p:spPr>
          <a:xfrm>
            <a:off x="1832974" y="1343803"/>
            <a:ext cx="139461" cy="160219"/>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4"/>
          <a:stretch>
            <a:fillRect/>
          </a:stretch>
        </p:blipFill>
        <p:spPr>
          <a:xfrm>
            <a:off x="6874436" y="640120"/>
            <a:ext cx="2014986" cy="2297336"/>
          </a:xfrm>
          <a:prstGeom prst="rect">
            <a:avLst/>
          </a:prstGeom>
        </p:spPr>
      </p:pic>
      <p:sp>
        <p:nvSpPr>
          <p:cNvPr id="4" name="Rectangle 3"/>
          <p:cNvSpPr/>
          <p:nvPr/>
        </p:nvSpPr>
        <p:spPr>
          <a:xfrm>
            <a:off x="3150294" y="2958913"/>
            <a:ext cx="5510055" cy="1754326"/>
          </a:xfrm>
          <a:prstGeom prst="rect">
            <a:avLst/>
          </a:prstGeom>
        </p:spPr>
        <p:txBody>
          <a:bodyPr wrap="square">
            <a:spAutoFit/>
          </a:bodyPr>
          <a:lstStyle/>
          <a:p>
            <a:pPr marL="257175" lvl="2" indent="-257175" defTabSz="685800" eaLnBrk="0" fontAlgn="base" hangingPunct="0">
              <a:spcBef>
                <a:spcPct val="0"/>
              </a:spcBef>
              <a:spcAft>
                <a:spcPct val="0"/>
              </a:spcAft>
              <a:buFontTx/>
              <a:buChar char="•"/>
              <a:defRPr/>
            </a:pPr>
            <a:r>
              <a:rPr lang="en-GB" dirty="0" smtClean="0">
                <a:solidFill>
                  <a:srgbClr val="00438A"/>
                </a:solidFill>
                <a:latin typeface="Calibri" pitchFamily="34" charset="0"/>
              </a:rPr>
              <a:t>Facilitation </a:t>
            </a:r>
            <a:r>
              <a:rPr lang="en-GB" dirty="0">
                <a:solidFill>
                  <a:srgbClr val="00438A"/>
                </a:solidFill>
                <a:latin typeface="Calibri" pitchFamily="34" charset="0"/>
              </a:rPr>
              <a:t>of Recreation and Access </a:t>
            </a:r>
            <a:endParaRPr lang="en-GB" dirty="0" smtClean="0">
              <a:solidFill>
                <a:srgbClr val="00438A"/>
              </a:solidFill>
              <a:latin typeface="Calibri" pitchFamily="34" charset="0"/>
            </a:endParaRPr>
          </a:p>
          <a:p>
            <a:pPr marL="257175" lvl="2" indent="-257175" defTabSz="685800" eaLnBrk="0" fontAlgn="base" hangingPunct="0">
              <a:spcBef>
                <a:spcPct val="0"/>
              </a:spcBef>
              <a:spcAft>
                <a:spcPct val="0"/>
              </a:spcAft>
              <a:buFontTx/>
              <a:buChar char="•"/>
              <a:defRPr/>
            </a:pPr>
            <a:r>
              <a:rPr lang="en-GB" dirty="0" smtClean="0">
                <a:solidFill>
                  <a:srgbClr val="00438A"/>
                </a:solidFill>
                <a:latin typeface="Calibri" pitchFamily="34" charset="0"/>
              </a:rPr>
              <a:t>Invasive </a:t>
            </a:r>
            <a:r>
              <a:rPr lang="en-GB" dirty="0">
                <a:solidFill>
                  <a:srgbClr val="00438A"/>
                </a:solidFill>
                <a:latin typeface="Calibri" pitchFamily="34" charset="0"/>
              </a:rPr>
              <a:t>species </a:t>
            </a:r>
            <a:r>
              <a:rPr lang="en-GB" dirty="0" smtClean="0">
                <a:solidFill>
                  <a:srgbClr val="00438A"/>
                </a:solidFill>
                <a:latin typeface="Calibri" pitchFamily="34" charset="0"/>
              </a:rPr>
              <a:t>staff guidance</a:t>
            </a:r>
            <a:r>
              <a:rPr lang="en-GB" dirty="0">
                <a:solidFill>
                  <a:srgbClr val="00438A"/>
                </a:solidFill>
                <a:latin typeface="Calibri" pitchFamily="34" charset="0"/>
              </a:rPr>
              <a:t>, including biosecurity procedures for staff </a:t>
            </a:r>
          </a:p>
          <a:p>
            <a:pPr marL="257175" lvl="2" indent="-257175" defTabSz="685800" eaLnBrk="0" fontAlgn="base" hangingPunct="0">
              <a:spcBef>
                <a:spcPct val="0"/>
              </a:spcBef>
              <a:spcAft>
                <a:spcPct val="0"/>
              </a:spcAft>
              <a:buFontTx/>
              <a:buChar char="•"/>
              <a:defRPr/>
            </a:pPr>
            <a:r>
              <a:rPr lang="en-GB" dirty="0">
                <a:solidFill>
                  <a:srgbClr val="00438A"/>
                </a:solidFill>
                <a:latin typeface="Calibri" pitchFamily="34" charset="0"/>
              </a:rPr>
              <a:t>Consultations and influence of agricultural and environmental legislation </a:t>
            </a:r>
          </a:p>
          <a:p>
            <a:pPr marL="257175" lvl="2" indent="-257175" defTabSz="685800" eaLnBrk="0" fontAlgn="base" hangingPunct="0">
              <a:spcBef>
                <a:spcPct val="0"/>
              </a:spcBef>
              <a:spcAft>
                <a:spcPct val="0"/>
              </a:spcAft>
              <a:buFontTx/>
              <a:buChar char="•"/>
              <a:defRPr/>
            </a:pPr>
            <a:endParaRPr lang="en-GB" dirty="0">
              <a:solidFill>
                <a:srgbClr val="00438A"/>
              </a:solidFill>
              <a:latin typeface="Calibri" pitchFamily="34" charset="0"/>
            </a:endParaRPr>
          </a:p>
        </p:txBody>
      </p:sp>
      <p:sp>
        <p:nvSpPr>
          <p:cNvPr id="16" name="TextBox 15"/>
          <p:cNvSpPr txBox="1"/>
          <p:nvPr/>
        </p:nvSpPr>
        <p:spPr>
          <a:xfrm>
            <a:off x="3959" y="3008924"/>
            <a:ext cx="2951823" cy="1477328"/>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dirty="0" smtClean="0">
                <a:solidFill>
                  <a:srgbClr val="00438A"/>
                </a:solidFill>
                <a:latin typeface="Calibri" pitchFamily="34" charset="0"/>
              </a:rPr>
              <a:t>Invasive Species</a:t>
            </a:r>
          </a:p>
          <a:p>
            <a:endParaRPr lang="en-GB" dirty="0">
              <a:solidFill>
                <a:srgbClr val="00438A"/>
              </a:solidFill>
              <a:latin typeface="Calibri" pitchFamily="34" charset="0"/>
            </a:endParaRPr>
          </a:p>
          <a:p>
            <a:pPr marL="285750" indent="-285750">
              <a:buFont typeface="Arial" panose="020B0604020202020204" pitchFamily="34" charset="0"/>
              <a:buChar char="•"/>
            </a:pPr>
            <a:r>
              <a:rPr lang="en-GB" dirty="0" smtClean="0">
                <a:solidFill>
                  <a:srgbClr val="00438A"/>
                </a:solidFill>
                <a:latin typeface="Calibri" pitchFamily="34" charset="0"/>
              </a:rPr>
              <a:t>Habitat Management</a:t>
            </a:r>
          </a:p>
          <a:p>
            <a:pPr marL="285750" indent="-285750">
              <a:buFont typeface="Arial" panose="020B0604020202020204" pitchFamily="34" charset="0"/>
              <a:buChar char="•"/>
            </a:pPr>
            <a:endParaRPr lang="en-GB" dirty="0">
              <a:solidFill>
                <a:srgbClr val="00438A"/>
              </a:solidFill>
              <a:latin typeface="Calibri" pitchFamily="34" charset="0"/>
            </a:endParaRPr>
          </a:p>
          <a:p>
            <a:pPr marL="285750" indent="-285750">
              <a:buFont typeface="Arial" panose="020B0604020202020204" pitchFamily="34" charset="0"/>
              <a:buChar char="•"/>
            </a:pPr>
            <a:r>
              <a:rPr lang="en-GB" dirty="0" smtClean="0">
                <a:solidFill>
                  <a:srgbClr val="00438A"/>
                </a:solidFill>
                <a:latin typeface="Calibri" pitchFamily="34" charset="0"/>
              </a:rPr>
              <a:t>Erosion Control</a:t>
            </a:r>
          </a:p>
        </p:txBody>
      </p:sp>
      <p:sp>
        <p:nvSpPr>
          <p:cNvPr id="5" name="Rectangle 4"/>
          <p:cNvSpPr/>
          <p:nvPr/>
        </p:nvSpPr>
        <p:spPr>
          <a:xfrm>
            <a:off x="3185706" y="1216133"/>
            <a:ext cx="3724142" cy="1754326"/>
          </a:xfrm>
          <a:prstGeom prst="rect">
            <a:avLst/>
          </a:prstGeom>
        </p:spPr>
        <p:txBody>
          <a:bodyPr wrap="square">
            <a:spAutoFit/>
          </a:bodyPr>
          <a:lstStyle/>
          <a:p>
            <a:pPr marL="257175" lvl="2" indent="-257175" defTabSz="685800" eaLnBrk="0" fontAlgn="base" hangingPunct="0">
              <a:spcBef>
                <a:spcPct val="0"/>
              </a:spcBef>
              <a:spcAft>
                <a:spcPct val="0"/>
              </a:spcAft>
              <a:buFontTx/>
              <a:buChar char="•"/>
              <a:defRPr/>
            </a:pPr>
            <a:r>
              <a:rPr lang="en-GB" dirty="0">
                <a:solidFill>
                  <a:srgbClr val="00438A"/>
                </a:solidFill>
                <a:latin typeface="Calibri" pitchFamily="34" charset="0"/>
              </a:rPr>
              <a:t>Erosion control In Mournes</a:t>
            </a:r>
          </a:p>
          <a:p>
            <a:pPr marL="257175" lvl="2" indent="-257175" defTabSz="685800" eaLnBrk="0" fontAlgn="base" hangingPunct="0">
              <a:spcBef>
                <a:spcPct val="0"/>
              </a:spcBef>
              <a:spcAft>
                <a:spcPct val="0"/>
              </a:spcAft>
              <a:buFontTx/>
              <a:buChar char="•"/>
              <a:defRPr/>
            </a:pPr>
            <a:r>
              <a:rPr lang="en-GB" dirty="0">
                <a:solidFill>
                  <a:srgbClr val="00438A"/>
                </a:solidFill>
                <a:latin typeface="Calibri" pitchFamily="34" charset="0"/>
              </a:rPr>
              <a:t>Pathways management</a:t>
            </a:r>
          </a:p>
          <a:p>
            <a:pPr marL="257175" lvl="2" indent="-257175" defTabSz="685800" eaLnBrk="0" fontAlgn="base" hangingPunct="0">
              <a:spcBef>
                <a:spcPct val="0"/>
              </a:spcBef>
              <a:spcAft>
                <a:spcPct val="0"/>
              </a:spcAft>
              <a:buFontTx/>
              <a:buChar char="•"/>
              <a:defRPr/>
            </a:pPr>
            <a:r>
              <a:rPr lang="en-GB" dirty="0">
                <a:solidFill>
                  <a:srgbClr val="00438A"/>
                </a:solidFill>
                <a:latin typeface="Calibri" pitchFamily="34" charset="0"/>
              </a:rPr>
              <a:t>Invasive Species control ongoing annually in Silent Valley catchment</a:t>
            </a:r>
          </a:p>
          <a:p>
            <a:pPr marL="257175" lvl="2" indent="-257175" defTabSz="685800" eaLnBrk="0" fontAlgn="base" hangingPunct="0">
              <a:spcBef>
                <a:spcPct val="0"/>
              </a:spcBef>
              <a:spcAft>
                <a:spcPct val="0"/>
              </a:spcAft>
              <a:buFontTx/>
              <a:buChar char="•"/>
              <a:defRPr/>
            </a:pPr>
            <a:r>
              <a:rPr lang="en-GB" dirty="0" smtClean="0">
                <a:solidFill>
                  <a:srgbClr val="00438A"/>
                </a:solidFill>
                <a:latin typeface="Calibri" pitchFamily="34" charset="0"/>
              </a:rPr>
              <a:t>Environmental </a:t>
            </a:r>
            <a:r>
              <a:rPr lang="en-GB" dirty="0">
                <a:solidFill>
                  <a:srgbClr val="00438A"/>
                </a:solidFill>
                <a:latin typeface="Calibri" pitchFamily="34" charset="0"/>
              </a:rPr>
              <a:t>research projects; WRc, UKWIR &amp; Universities</a:t>
            </a:r>
          </a:p>
        </p:txBody>
      </p:sp>
    </p:spTree>
    <p:extLst>
      <p:ext uri="{BB962C8B-B14F-4D97-AF65-F5344CB8AC3E}">
        <p14:creationId xmlns:p14="http://schemas.microsoft.com/office/powerpoint/2010/main" val="2147222132"/>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0" presetClass="entr" presetSubtype="0" fill="hold" nodeType="withEffect">
                                  <p:stCondLst>
                                    <p:cond delay="50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fade">
                                      <p:cBhvr>
                                        <p:cTn id="15" dur="500"/>
                                        <p:tgtEl>
                                          <p:spTgt spid="16">
                                            <p:txEl>
                                              <p:pRg st="2" end="2"/>
                                            </p:txEl>
                                          </p:spTgt>
                                        </p:tgtEl>
                                      </p:cBhvr>
                                    </p:animEffect>
                                  </p:childTnLst>
                                </p:cTn>
                              </p:par>
                              <p:par>
                                <p:cTn id="16" presetID="10" presetClass="entr" presetSubtype="0" fill="hold" nodeType="withEffect">
                                  <p:stCondLst>
                                    <p:cond delay="500"/>
                                  </p:stCondLst>
                                  <p:childTnLst>
                                    <p:set>
                                      <p:cBhvr>
                                        <p:cTn id="17" dur="1" fill="hold">
                                          <p:stCondLst>
                                            <p:cond delay="0"/>
                                          </p:stCondLst>
                                        </p:cTn>
                                        <p:tgtEl>
                                          <p:spTgt spid="16">
                                            <p:txEl>
                                              <p:pRg st="4" end="4"/>
                                            </p:txEl>
                                          </p:spTgt>
                                        </p:tgtEl>
                                        <p:attrNameLst>
                                          <p:attrName>style.visibility</p:attrName>
                                        </p:attrNameLst>
                                      </p:cBhvr>
                                      <p:to>
                                        <p:strVal val="visible"/>
                                      </p:to>
                                    </p:set>
                                    <p:animEffect transition="in" filter="fade">
                                      <p:cBhvr>
                                        <p:cTn id="18" dur="500"/>
                                        <p:tgtEl>
                                          <p:spTgt spid="16">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l="6549" t="4156" r="8173" b="2011"/>
          <a:stretch>
            <a:fillRect/>
          </a:stretch>
        </p:blipFill>
        <p:spPr bwMode="auto">
          <a:xfrm>
            <a:off x="471374" y="829867"/>
            <a:ext cx="2266925" cy="1917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bwMode="auto">
          <a:xfrm>
            <a:off x="0" y="317898"/>
            <a:ext cx="9144000" cy="511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685800">
              <a:defRPr/>
            </a:pPr>
            <a:endParaRPr lang="en-GB" altLang="en-US" sz="1725" b="1" dirty="0">
              <a:solidFill>
                <a:srgbClr val="333399"/>
              </a:solidFill>
              <a:latin typeface="Calibri"/>
            </a:endParaRPr>
          </a:p>
          <a:p>
            <a:pPr defTabSz="685800" fontAlgn="auto">
              <a:spcBef>
                <a:spcPts val="0"/>
              </a:spcBef>
              <a:spcAft>
                <a:spcPts val="0"/>
              </a:spcAft>
              <a:defRPr/>
            </a:pPr>
            <a:r>
              <a:rPr lang="en-GB" altLang="en-US" sz="2700" b="1" dirty="0" smtClean="0">
                <a:solidFill>
                  <a:srgbClr val="00438A"/>
                </a:solidFill>
                <a:latin typeface="Calibri" panose="020F0502020204030204" pitchFamily="34" charset="0"/>
                <a:ea typeface="+mn-ea"/>
                <a:cs typeface="+mn-cs"/>
              </a:rPr>
              <a:t>SCaMP NI – Wildfire Control</a:t>
            </a:r>
            <a:r>
              <a:rPr lang="en-GB" altLang="en-US" sz="2700" dirty="0" smtClean="0">
                <a:solidFill>
                  <a:srgbClr val="00438A"/>
                </a:solidFill>
                <a:latin typeface="Calibri" panose="020F0502020204030204"/>
              </a:rPr>
              <a:t/>
            </a:r>
            <a:br>
              <a:rPr lang="en-GB" altLang="en-US" sz="2700" dirty="0" smtClean="0">
                <a:solidFill>
                  <a:srgbClr val="00438A"/>
                </a:solidFill>
                <a:latin typeface="Calibri" panose="020F0502020204030204"/>
              </a:rPr>
            </a:br>
            <a:endParaRPr lang="en-GB" sz="2700" dirty="0">
              <a:solidFill>
                <a:srgbClr val="00438A"/>
              </a:solidFill>
              <a:latin typeface="Calibri" panose="020F0502020204030204"/>
            </a:endParaRPr>
          </a:p>
        </p:txBody>
      </p:sp>
      <p:sp>
        <p:nvSpPr>
          <p:cNvPr id="45061" name="TextBox 20"/>
          <p:cNvSpPr txBox="1">
            <a:spLocks noChangeArrowheads="1"/>
          </p:cNvSpPr>
          <p:nvPr/>
        </p:nvSpPr>
        <p:spPr bwMode="auto">
          <a:xfrm>
            <a:off x="4680000" y="4299600"/>
            <a:ext cx="1173956"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pPr>
            <a:endParaRPr lang="en-GB" altLang="en-US" sz="1350" b="1">
              <a:solidFill>
                <a:srgbClr val="006600"/>
              </a:solidFill>
            </a:endParaRPr>
          </a:p>
        </p:txBody>
      </p:sp>
      <p:sp>
        <p:nvSpPr>
          <p:cNvPr id="45062" name="TextBox 5"/>
          <p:cNvSpPr txBox="1">
            <a:spLocks noChangeArrowheads="1"/>
          </p:cNvSpPr>
          <p:nvPr/>
        </p:nvSpPr>
        <p:spPr bwMode="auto">
          <a:xfrm>
            <a:off x="2538743" y="834005"/>
            <a:ext cx="514295"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endParaRPr lang="en-GB" altLang="en-US" sz="1350">
              <a:solidFill>
                <a:srgbClr val="000000"/>
              </a:solidFill>
            </a:endParaRPr>
          </a:p>
          <a:p>
            <a:pPr defTabSz="685800" fontAlgn="base">
              <a:spcBef>
                <a:spcPct val="0"/>
              </a:spcBef>
              <a:spcAft>
                <a:spcPct val="0"/>
              </a:spcAft>
            </a:pPr>
            <a:endParaRPr lang="en-GB" altLang="en-US" sz="1350">
              <a:solidFill>
                <a:srgbClr val="000000"/>
              </a:solidFill>
            </a:endParaRPr>
          </a:p>
        </p:txBody>
      </p:sp>
      <p:sp>
        <p:nvSpPr>
          <p:cNvPr id="2" name="Oval 1"/>
          <p:cNvSpPr/>
          <p:nvPr/>
        </p:nvSpPr>
        <p:spPr>
          <a:xfrm>
            <a:off x="1669892" y="1554520"/>
            <a:ext cx="491417" cy="538776"/>
          </a:xfrm>
          <a:prstGeom prst="ellipse">
            <a:avLst/>
          </a:prstGeom>
          <a:solidFill>
            <a:srgbClr val="FFFF00"/>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Oval 6"/>
          <p:cNvSpPr/>
          <p:nvPr/>
        </p:nvSpPr>
        <p:spPr>
          <a:xfrm>
            <a:off x="2015378" y="1163842"/>
            <a:ext cx="291861" cy="269388"/>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Oval 8"/>
          <p:cNvSpPr/>
          <p:nvPr/>
        </p:nvSpPr>
        <p:spPr>
          <a:xfrm>
            <a:off x="2225449" y="2191801"/>
            <a:ext cx="291861" cy="269388"/>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p:cNvSpPr/>
          <p:nvPr/>
        </p:nvSpPr>
        <p:spPr>
          <a:xfrm>
            <a:off x="2057941" y="2344201"/>
            <a:ext cx="291861" cy="269388"/>
          </a:xfrm>
          <a:prstGeom prst="ellipse">
            <a:avLst/>
          </a:prstGeom>
          <a:solidFill>
            <a:srgbClr val="FF00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8" name="Straight Connector 17"/>
          <p:cNvCxnSpPr/>
          <p:nvPr/>
        </p:nvCxnSpPr>
        <p:spPr>
          <a:xfrm>
            <a:off x="3053038" y="753979"/>
            <a:ext cx="0" cy="4146884"/>
          </a:xfrm>
          <a:prstGeom prst="line">
            <a:avLst/>
          </a:prstGeom>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1741104" y="2063684"/>
            <a:ext cx="139461" cy="160219"/>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Oval 19"/>
          <p:cNvSpPr/>
          <p:nvPr/>
        </p:nvSpPr>
        <p:spPr>
          <a:xfrm>
            <a:off x="1832974" y="1343803"/>
            <a:ext cx="139461" cy="160219"/>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p:nvPr/>
        </p:nvSpPr>
        <p:spPr>
          <a:xfrm>
            <a:off x="3064021" y="471544"/>
            <a:ext cx="3344800" cy="2585323"/>
          </a:xfrm>
          <a:prstGeom prst="rect">
            <a:avLst/>
          </a:prstGeom>
        </p:spPr>
        <p:txBody>
          <a:bodyPr wrap="square">
            <a:spAutoFit/>
          </a:bodyPr>
          <a:lstStyle/>
          <a:p>
            <a:pPr marL="257175" lvl="2" indent="-257175" defTabSz="685800" eaLnBrk="0" fontAlgn="base" hangingPunct="0">
              <a:spcBef>
                <a:spcPct val="0"/>
              </a:spcBef>
              <a:spcAft>
                <a:spcPct val="0"/>
              </a:spcAft>
              <a:buFontTx/>
              <a:buChar char="•"/>
              <a:defRPr/>
            </a:pPr>
            <a:endParaRPr lang="en-GB" dirty="0" smtClean="0">
              <a:solidFill>
                <a:srgbClr val="00438A"/>
              </a:solidFill>
              <a:latin typeface="Calibri" pitchFamily="34" charset="0"/>
            </a:endParaRPr>
          </a:p>
          <a:p>
            <a:pPr marL="257175" lvl="2" indent="-257175" defTabSz="685800" eaLnBrk="0" fontAlgn="base" hangingPunct="0">
              <a:spcBef>
                <a:spcPct val="0"/>
              </a:spcBef>
              <a:spcAft>
                <a:spcPct val="0"/>
              </a:spcAft>
              <a:buFontTx/>
              <a:buChar char="•"/>
              <a:defRPr/>
            </a:pPr>
            <a:r>
              <a:rPr lang="en-GB" dirty="0" smtClean="0">
                <a:solidFill>
                  <a:srgbClr val="00438A"/>
                </a:solidFill>
                <a:latin typeface="Calibri" pitchFamily="34" charset="0"/>
              </a:rPr>
              <a:t>Controlled burns planned annually in liaison with NIFRS</a:t>
            </a:r>
          </a:p>
          <a:p>
            <a:pPr marL="257175" lvl="2" indent="-257175" defTabSz="685800" eaLnBrk="0" fontAlgn="base" hangingPunct="0">
              <a:spcBef>
                <a:spcPct val="0"/>
              </a:spcBef>
              <a:spcAft>
                <a:spcPct val="0"/>
              </a:spcAft>
              <a:buFontTx/>
              <a:buChar char="•"/>
              <a:defRPr/>
            </a:pPr>
            <a:endParaRPr lang="en-GB" dirty="0" smtClean="0">
              <a:solidFill>
                <a:srgbClr val="00438A"/>
              </a:solidFill>
              <a:latin typeface="Calibri" pitchFamily="34" charset="0"/>
            </a:endParaRPr>
          </a:p>
          <a:p>
            <a:pPr marL="257175" lvl="2" indent="-257175" defTabSz="685800" eaLnBrk="0" fontAlgn="base" hangingPunct="0">
              <a:spcBef>
                <a:spcPct val="0"/>
              </a:spcBef>
              <a:spcAft>
                <a:spcPct val="0"/>
              </a:spcAft>
              <a:buFontTx/>
              <a:buChar char="•"/>
              <a:defRPr/>
            </a:pPr>
            <a:r>
              <a:rPr lang="en-GB" dirty="0" smtClean="0">
                <a:solidFill>
                  <a:srgbClr val="00438A"/>
                </a:solidFill>
                <a:latin typeface="Calibri" pitchFamily="34" charset="0"/>
              </a:rPr>
              <a:t>Grazing managed to reduce fuel load in key risk areas</a:t>
            </a:r>
          </a:p>
          <a:p>
            <a:pPr marL="257175" lvl="2" indent="-257175" defTabSz="685800" eaLnBrk="0" fontAlgn="base" hangingPunct="0">
              <a:spcBef>
                <a:spcPct val="0"/>
              </a:spcBef>
              <a:spcAft>
                <a:spcPct val="0"/>
              </a:spcAft>
              <a:buFontTx/>
              <a:buChar char="•"/>
              <a:defRPr/>
            </a:pPr>
            <a:endParaRPr lang="en-GB" dirty="0" smtClean="0">
              <a:solidFill>
                <a:srgbClr val="00438A"/>
              </a:solidFill>
              <a:latin typeface="Calibri" pitchFamily="34" charset="0"/>
            </a:endParaRPr>
          </a:p>
          <a:p>
            <a:pPr marL="257175" lvl="2" indent="-257175" defTabSz="685800" eaLnBrk="0" fontAlgn="base" hangingPunct="0">
              <a:spcBef>
                <a:spcPct val="0"/>
              </a:spcBef>
              <a:spcAft>
                <a:spcPct val="0"/>
              </a:spcAft>
              <a:buFontTx/>
              <a:buChar char="•"/>
              <a:defRPr/>
            </a:pPr>
            <a:r>
              <a:rPr lang="en-GB" dirty="0" smtClean="0">
                <a:solidFill>
                  <a:srgbClr val="00438A"/>
                </a:solidFill>
                <a:latin typeface="Calibri" pitchFamily="34" charset="0"/>
              </a:rPr>
              <a:t>Recognised as model for fire risk management in UK/Ireland</a:t>
            </a:r>
            <a:endParaRPr lang="en-GB" dirty="0">
              <a:solidFill>
                <a:srgbClr val="00438A"/>
              </a:solidFill>
              <a:latin typeface="Calibri" pitchFamily="34" charset="0"/>
            </a:endParaRPr>
          </a:p>
        </p:txBody>
      </p:sp>
      <p:pic>
        <p:nvPicPr>
          <p:cNvPr id="15" name="Picture 9" descr="C:\Users\taylorr\Pictures\Mournes fires\P5220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422" y="914736"/>
            <a:ext cx="2849977" cy="204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C:\Users\taylorr\Pictures\Mournes fire May 2015\DSC_019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1903" y="3001118"/>
            <a:ext cx="3214918" cy="214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Users\taylorr\Pictures\Mournes fire May 2015\DSC_018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2669" y="3001118"/>
            <a:ext cx="2963388" cy="212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0506" y="3056867"/>
            <a:ext cx="2931289" cy="2031325"/>
          </a:xfrm>
          <a:prstGeom prst="rect">
            <a:avLst/>
          </a:prstGeom>
          <a:solidFill>
            <a:schemeClr val="bg1"/>
          </a:solidFill>
        </p:spPr>
        <p:txBody>
          <a:bodyPr wrap="square">
            <a:spAutoFit/>
          </a:bodyPr>
          <a:lstStyle/>
          <a:p>
            <a:pPr marL="257175" lvl="2" indent="-257175" defTabSz="685800" eaLnBrk="0" fontAlgn="base" hangingPunct="0">
              <a:spcBef>
                <a:spcPct val="0"/>
              </a:spcBef>
              <a:spcAft>
                <a:spcPct val="0"/>
              </a:spcAft>
              <a:buFontTx/>
              <a:buChar char="•"/>
              <a:defRPr/>
            </a:pPr>
            <a:r>
              <a:rPr lang="en-GB" dirty="0">
                <a:solidFill>
                  <a:srgbClr val="00438A"/>
                </a:solidFill>
                <a:latin typeface="Calibri" pitchFamily="34" charset="0"/>
              </a:rPr>
              <a:t>Fire Group established with 3 </a:t>
            </a:r>
            <a:r>
              <a:rPr lang="en-GB" dirty="0" smtClean="0">
                <a:solidFill>
                  <a:srgbClr val="00438A"/>
                </a:solidFill>
                <a:latin typeface="Calibri" pitchFamily="34" charset="0"/>
              </a:rPr>
              <a:t>sub-groups:</a:t>
            </a:r>
          </a:p>
          <a:p>
            <a:pPr marL="285750" lvl="2" indent="-285750" defTabSz="685800" eaLnBrk="0" fontAlgn="base" hangingPunct="0">
              <a:spcBef>
                <a:spcPct val="0"/>
              </a:spcBef>
              <a:spcAft>
                <a:spcPct val="0"/>
              </a:spcAft>
              <a:buFontTx/>
              <a:buChar char="-"/>
              <a:defRPr/>
            </a:pPr>
            <a:r>
              <a:rPr lang="en-GB" dirty="0" smtClean="0">
                <a:solidFill>
                  <a:srgbClr val="00438A"/>
                </a:solidFill>
                <a:latin typeface="Calibri" pitchFamily="34" charset="0"/>
              </a:rPr>
              <a:t> Prevention </a:t>
            </a:r>
            <a:r>
              <a:rPr lang="en-GB" dirty="0">
                <a:solidFill>
                  <a:srgbClr val="00438A"/>
                </a:solidFill>
                <a:latin typeface="Calibri" pitchFamily="34" charset="0"/>
              </a:rPr>
              <a:t>(</a:t>
            </a:r>
            <a:r>
              <a:rPr lang="en-GB" dirty="0" smtClean="0">
                <a:solidFill>
                  <a:srgbClr val="00438A"/>
                </a:solidFill>
                <a:latin typeface="Calibri" pitchFamily="34" charset="0"/>
              </a:rPr>
              <a:t>NIW chair)</a:t>
            </a:r>
          </a:p>
          <a:p>
            <a:pPr marL="285750" lvl="2" indent="-285750" defTabSz="685800" eaLnBrk="0" fontAlgn="base" hangingPunct="0">
              <a:spcBef>
                <a:spcPct val="0"/>
              </a:spcBef>
              <a:spcAft>
                <a:spcPct val="0"/>
              </a:spcAft>
              <a:buFontTx/>
              <a:buChar char="-"/>
              <a:defRPr/>
            </a:pPr>
            <a:r>
              <a:rPr lang="en-GB" dirty="0" smtClean="0">
                <a:solidFill>
                  <a:srgbClr val="00438A"/>
                </a:solidFill>
                <a:latin typeface="Calibri" pitchFamily="34" charset="0"/>
              </a:rPr>
              <a:t> Protection </a:t>
            </a:r>
            <a:r>
              <a:rPr lang="en-GB" dirty="0">
                <a:solidFill>
                  <a:srgbClr val="00438A"/>
                </a:solidFill>
                <a:latin typeface="Calibri" pitchFamily="34" charset="0"/>
              </a:rPr>
              <a:t>(NIEA </a:t>
            </a:r>
            <a:r>
              <a:rPr lang="en-GB" dirty="0" smtClean="0">
                <a:solidFill>
                  <a:srgbClr val="00438A"/>
                </a:solidFill>
                <a:latin typeface="Calibri" pitchFamily="34" charset="0"/>
              </a:rPr>
              <a:t>chair)</a:t>
            </a:r>
          </a:p>
          <a:p>
            <a:pPr marL="285750" lvl="2" indent="-285750" defTabSz="685800" eaLnBrk="0" fontAlgn="base" hangingPunct="0">
              <a:spcBef>
                <a:spcPct val="0"/>
              </a:spcBef>
              <a:spcAft>
                <a:spcPct val="0"/>
              </a:spcAft>
              <a:buFontTx/>
              <a:buChar char="-"/>
              <a:defRPr/>
            </a:pPr>
            <a:r>
              <a:rPr lang="en-GB" dirty="0" smtClean="0">
                <a:solidFill>
                  <a:srgbClr val="00438A"/>
                </a:solidFill>
                <a:latin typeface="Calibri" pitchFamily="34" charset="0"/>
              </a:rPr>
              <a:t> Intervention &amp; Response                     (</a:t>
            </a:r>
            <a:r>
              <a:rPr lang="en-GB" dirty="0">
                <a:solidFill>
                  <a:srgbClr val="00438A"/>
                </a:solidFill>
                <a:latin typeface="Calibri" pitchFamily="34" charset="0"/>
              </a:rPr>
              <a:t>NIFRS chair</a:t>
            </a:r>
            <a:r>
              <a:rPr lang="en-GB" dirty="0" smtClean="0">
                <a:solidFill>
                  <a:srgbClr val="00438A"/>
                </a:solidFill>
                <a:latin typeface="Calibri" pitchFamily="34" charset="0"/>
              </a:rPr>
              <a:t>)</a:t>
            </a:r>
          </a:p>
          <a:p>
            <a:pPr marL="285750" lvl="2" indent="-285750" defTabSz="685800" eaLnBrk="0" fontAlgn="base" hangingPunct="0">
              <a:spcBef>
                <a:spcPct val="0"/>
              </a:spcBef>
              <a:spcAft>
                <a:spcPct val="0"/>
              </a:spcAft>
              <a:buFontTx/>
              <a:buChar char="-"/>
              <a:defRPr/>
            </a:pPr>
            <a:endParaRPr lang="en-GB" dirty="0">
              <a:solidFill>
                <a:srgbClr val="00438A"/>
              </a:solidFill>
              <a:latin typeface="Calibri" pitchFamily="34" charset="0"/>
            </a:endParaRPr>
          </a:p>
        </p:txBody>
      </p:sp>
    </p:spTree>
    <p:extLst>
      <p:ext uri="{BB962C8B-B14F-4D97-AF65-F5344CB8AC3E}">
        <p14:creationId xmlns:p14="http://schemas.microsoft.com/office/powerpoint/2010/main" val="3409504600"/>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l="6549" t="4156" r="8173" b="2011"/>
          <a:stretch>
            <a:fillRect/>
          </a:stretch>
        </p:blipFill>
        <p:spPr bwMode="auto">
          <a:xfrm>
            <a:off x="471374" y="829867"/>
            <a:ext cx="2266925" cy="1917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bwMode="auto">
          <a:xfrm>
            <a:off x="63611" y="277242"/>
            <a:ext cx="6424654" cy="511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685800">
              <a:defRPr/>
            </a:pPr>
            <a:endParaRPr lang="en-GB" altLang="en-US" sz="1725" b="1" dirty="0">
              <a:solidFill>
                <a:srgbClr val="333399"/>
              </a:solidFill>
              <a:latin typeface="Calibri"/>
            </a:endParaRPr>
          </a:p>
          <a:p>
            <a:pPr defTabSz="685800" fontAlgn="auto">
              <a:spcBef>
                <a:spcPts val="0"/>
              </a:spcBef>
              <a:spcAft>
                <a:spcPts val="0"/>
              </a:spcAft>
              <a:defRPr/>
            </a:pPr>
            <a:r>
              <a:rPr lang="en-GB" altLang="en-US" sz="2700" b="1" dirty="0" smtClean="0">
                <a:solidFill>
                  <a:srgbClr val="00438A"/>
                </a:solidFill>
                <a:latin typeface="Calibri" panose="020F0502020204030204" pitchFamily="34" charset="0"/>
                <a:ea typeface="+mn-ea"/>
                <a:cs typeface="+mn-cs"/>
              </a:rPr>
              <a:t>SCaMP NI – Weed-Wiping Projects</a:t>
            </a:r>
            <a:r>
              <a:rPr lang="en-GB" altLang="en-US" sz="2700" dirty="0" smtClean="0">
                <a:solidFill>
                  <a:srgbClr val="00438A"/>
                </a:solidFill>
                <a:latin typeface="Calibri" panose="020F0502020204030204"/>
              </a:rPr>
              <a:t/>
            </a:r>
            <a:br>
              <a:rPr lang="en-GB" altLang="en-US" sz="2700" dirty="0" smtClean="0">
                <a:solidFill>
                  <a:srgbClr val="00438A"/>
                </a:solidFill>
                <a:latin typeface="Calibri" panose="020F0502020204030204"/>
              </a:rPr>
            </a:br>
            <a:endParaRPr lang="en-GB" sz="2700" dirty="0">
              <a:solidFill>
                <a:srgbClr val="00438A"/>
              </a:solidFill>
              <a:latin typeface="Calibri" panose="020F0502020204030204"/>
            </a:endParaRPr>
          </a:p>
        </p:txBody>
      </p:sp>
      <p:sp>
        <p:nvSpPr>
          <p:cNvPr id="45061" name="TextBox 20"/>
          <p:cNvSpPr txBox="1">
            <a:spLocks noChangeArrowheads="1"/>
          </p:cNvSpPr>
          <p:nvPr/>
        </p:nvSpPr>
        <p:spPr bwMode="auto">
          <a:xfrm>
            <a:off x="4680000" y="4299600"/>
            <a:ext cx="1173956"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pPr>
            <a:endParaRPr lang="en-GB" altLang="en-US" sz="1350" b="1">
              <a:solidFill>
                <a:srgbClr val="006600"/>
              </a:solidFill>
            </a:endParaRPr>
          </a:p>
        </p:txBody>
      </p:sp>
      <p:sp>
        <p:nvSpPr>
          <p:cNvPr id="45062" name="TextBox 5"/>
          <p:cNvSpPr txBox="1">
            <a:spLocks noChangeArrowheads="1"/>
          </p:cNvSpPr>
          <p:nvPr/>
        </p:nvSpPr>
        <p:spPr bwMode="auto">
          <a:xfrm>
            <a:off x="2538743" y="834005"/>
            <a:ext cx="514295"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endParaRPr lang="en-GB" altLang="en-US" sz="1350">
              <a:solidFill>
                <a:srgbClr val="000000"/>
              </a:solidFill>
            </a:endParaRPr>
          </a:p>
          <a:p>
            <a:pPr defTabSz="685800" fontAlgn="base">
              <a:spcBef>
                <a:spcPct val="0"/>
              </a:spcBef>
              <a:spcAft>
                <a:spcPct val="0"/>
              </a:spcAft>
            </a:pPr>
            <a:endParaRPr lang="en-GB" altLang="en-US" sz="1350">
              <a:solidFill>
                <a:srgbClr val="000000"/>
              </a:solidFill>
            </a:endParaRPr>
          </a:p>
        </p:txBody>
      </p:sp>
      <p:sp>
        <p:nvSpPr>
          <p:cNvPr id="7" name="Oval 6"/>
          <p:cNvSpPr/>
          <p:nvPr/>
        </p:nvSpPr>
        <p:spPr>
          <a:xfrm>
            <a:off x="2015378" y="1163842"/>
            <a:ext cx="291861" cy="269388"/>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Oval 8"/>
          <p:cNvSpPr/>
          <p:nvPr/>
        </p:nvSpPr>
        <p:spPr>
          <a:xfrm>
            <a:off x="2225449" y="2191801"/>
            <a:ext cx="291861" cy="269388"/>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p:cNvSpPr/>
          <p:nvPr/>
        </p:nvSpPr>
        <p:spPr>
          <a:xfrm>
            <a:off x="2057941" y="2344201"/>
            <a:ext cx="291861" cy="269388"/>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Oval 12"/>
          <p:cNvSpPr/>
          <p:nvPr/>
        </p:nvSpPr>
        <p:spPr>
          <a:xfrm>
            <a:off x="1468959" y="1100692"/>
            <a:ext cx="291861" cy="26938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Oval 13"/>
          <p:cNvSpPr/>
          <p:nvPr/>
        </p:nvSpPr>
        <p:spPr>
          <a:xfrm>
            <a:off x="2210341" y="1528995"/>
            <a:ext cx="291861" cy="26938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p:cNvSpPr/>
          <p:nvPr/>
        </p:nvSpPr>
        <p:spPr>
          <a:xfrm>
            <a:off x="1262065" y="1689214"/>
            <a:ext cx="291861" cy="26938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Oval 19"/>
          <p:cNvSpPr/>
          <p:nvPr/>
        </p:nvSpPr>
        <p:spPr>
          <a:xfrm>
            <a:off x="1271149" y="1516374"/>
            <a:ext cx="291861" cy="269388"/>
          </a:xfrm>
          <a:prstGeom prst="ellipse">
            <a:avLst/>
          </a:prstGeom>
          <a:solidFill>
            <a:srgbClr val="FF00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Oval 20"/>
          <p:cNvSpPr/>
          <p:nvPr/>
        </p:nvSpPr>
        <p:spPr>
          <a:xfrm>
            <a:off x="1545362" y="2227990"/>
            <a:ext cx="291861" cy="269388"/>
          </a:xfrm>
          <a:prstGeom prst="ellipse">
            <a:avLst/>
          </a:prstGeom>
          <a:solidFill>
            <a:srgbClr val="FF00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TextBox 27"/>
          <p:cNvSpPr txBox="1"/>
          <p:nvPr/>
        </p:nvSpPr>
        <p:spPr>
          <a:xfrm>
            <a:off x="140227" y="3008924"/>
            <a:ext cx="3201754" cy="369332"/>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00438A"/>
                </a:solidFill>
                <a:latin typeface="Calibri" pitchFamily="34" charset="0"/>
              </a:rPr>
              <a:t>Glenhordial </a:t>
            </a:r>
            <a:r>
              <a:rPr lang="en-GB" dirty="0" smtClean="0">
                <a:solidFill>
                  <a:srgbClr val="00438A"/>
                </a:solidFill>
                <a:latin typeface="Calibri" pitchFamily="34" charset="0"/>
              </a:rPr>
              <a:t>Weed-Wiping </a:t>
            </a:r>
            <a:endParaRPr lang="en-GB" dirty="0">
              <a:solidFill>
                <a:srgbClr val="00438A"/>
              </a:solidFill>
              <a:latin typeface="Calibri" pitchFamily="34" charset="0"/>
            </a:endParaRPr>
          </a:p>
        </p:txBody>
      </p:sp>
      <p:sp>
        <p:nvSpPr>
          <p:cNvPr id="32" name="TextBox 31"/>
          <p:cNvSpPr txBox="1"/>
          <p:nvPr/>
        </p:nvSpPr>
        <p:spPr>
          <a:xfrm>
            <a:off x="136399" y="3378256"/>
            <a:ext cx="3201754" cy="369332"/>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00438A"/>
                </a:solidFill>
                <a:latin typeface="Calibri" pitchFamily="34" charset="0"/>
              </a:rPr>
              <a:t>Eden Burn Weed-Wiping </a:t>
            </a:r>
          </a:p>
        </p:txBody>
      </p:sp>
      <p:sp>
        <p:nvSpPr>
          <p:cNvPr id="33" name="TextBox 32"/>
          <p:cNvSpPr txBox="1"/>
          <p:nvPr/>
        </p:nvSpPr>
        <p:spPr>
          <a:xfrm>
            <a:off x="136399" y="3795134"/>
            <a:ext cx="3201754" cy="369332"/>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00438A"/>
                </a:solidFill>
                <a:latin typeface="Calibri" pitchFamily="34" charset="0"/>
              </a:rPr>
              <a:t>Seagahan Weed-Wiping </a:t>
            </a:r>
          </a:p>
        </p:txBody>
      </p:sp>
      <p:sp>
        <p:nvSpPr>
          <p:cNvPr id="34" name="Oval 33"/>
          <p:cNvSpPr/>
          <p:nvPr/>
        </p:nvSpPr>
        <p:spPr>
          <a:xfrm>
            <a:off x="1468959" y="1100692"/>
            <a:ext cx="291861" cy="269388"/>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Oval 34"/>
          <p:cNvSpPr/>
          <p:nvPr/>
        </p:nvSpPr>
        <p:spPr>
          <a:xfrm>
            <a:off x="2210341" y="1528995"/>
            <a:ext cx="291861" cy="269388"/>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Oval 35"/>
          <p:cNvSpPr/>
          <p:nvPr/>
        </p:nvSpPr>
        <p:spPr>
          <a:xfrm>
            <a:off x="1262065" y="1689214"/>
            <a:ext cx="291861" cy="269388"/>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0" name="Oval 39"/>
          <p:cNvSpPr/>
          <p:nvPr/>
        </p:nvSpPr>
        <p:spPr>
          <a:xfrm>
            <a:off x="1269403" y="1197306"/>
            <a:ext cx="291861" cy="269388"/>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Oval 1"/>
          <p:cNvSpPr/>
          <p:nvPr/>
        </p:nvSpPr>
        <p:spPr>
          <a:xfrm>
            <a:off x="1669892" y="1554520"/>
            <a:ext cx="491417" cy="538776"/>
          </a:xfrm>
          <a:prstGeom prst="ellipse">
            <a:avLst/>
          </a:prstGeom>
          <a:solidFill>
            <a:srgbClr val="FFFF00"/>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42" name="Straight Connector 41"/>
          <p:cNvCxnSpPr/>
          <p:nvPr/>
        </p:nvCxnSpPr>
        <p:spPr>
          <a:xfrm>
            <a:off x="3053038" y="753979"/>
            <a:ext cx="0" cy="4146884"/>
          </a:xfrm>
          <a:prstGeom prst="line">
            <a:avLst/>
          </a:prstGeom>
        </p:spPr>
        <p:style>
          <a:lnRef idx="2">
            <a:schemeClr val="accent1"/>
          </a:lnRef>
          <a:fillRef idx="0">
            <a:schemeClr val="accent1"/>
          </a:fillRef>
          <a:effectRef idx="1">
            <a:schemeClr val="accent1"/>
          </a:effectRef>
          <a:fontRef idx="minor">
            <a:schemeClr val="tx1"/>
          </a:fontRef>
        </p:style>
      </p:cxnSp>
      <p:sp>
        <p:nvSpPr>
          <p:cNvPr id="43" name="Oval 42"/>
          <p:cNvSpPr/>
          <p:nvPr/>
        </p:nvSpPr>
        <p:spPr>
          <a:xfrm>
            <a:off x="1741104" y="2063684"/>
            <a:ext cx="139461" cy="160219"/>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Oval 43"/>
          <p:cNvSpPr/>
          <p:nvPr/>
        </p:nvSpPr>
        <p:spPr>
          <a:xfrm>
            <a:off x="1832974" y="1343803"/>
            <a:ext cx="139461" cy="160219"/>
          </a:xfrm>
          <a:prstGeom prst="ellipse">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p:cNvSpPr/>
          <p:nvPr/>
        </p:nvSpPr>
        <p:spPr>
          <a:xfrm>
            <a:off x="1790922" y="1159680"/>
            <a:ext cx="291861" cy="269388"/>
          </a:xfrm>
          <a:prstGeom prst="ellipse">
            <a:avLst/>
          </a:prstGeom>
          <a:solidFill>
            <a:srgbClr val="FF00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Rectangle 1"/>
          <p:cNvSpPr>
            <a:spLocks noChangeArrowheads="1"/>
          </p:cNvSpPr>
          <p:nvPr/>
        </p:nvSpPr>
        <p:spPr bwMode="auto">
          <a:xfrm>
            <a:off x="3209673" y="898426"/>
            <a:ext cx="5526929" cy="3582519"/>
          </a:xfrm>
          <a:prstGeom prst="rect">
            <a:avLst/>
          </a:prstGeom>
          <a:solidFill>
            <a:schemeClr val="bg1"/>
          </a:solidFill>
          <a:ln>
            <a:noFill/>
          </a:ln>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342900" indent="-3429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lvl="2" indent="-285750" defTabSz="685800" fontAlgn="base">
              <a:lnSpc>
                <a:spcPct val="90000"/>
              </a:lnSpc>
              <a:spcBef>
                <a:spcPct val="0"/>
              </a:spcBef>
              <a:spcAft>
                <a:spcPct val="0"/>
              </a:spcAft>
              <a:buSzPct val="93000"/>
              <a:buFont typeface="Arial" panose="020B0604020202020204" pitchFamily="34" charset="0"/>
              <a:buChar char="•"/>
              <a:tabLst>
                <a:tab pos="220564" algn="l"/>
              </a:tabLst>
              <a:defRPr/>
            </a:pPr>
            <a:r>
              <a:rPr lang="en-GB" altLang="en-US" dirty="0" smtClean="0">
                <a:solidFill>
                  <a:srgbClr val="00438A"/>
                </a:solidFill>
                <a:latin typeface="Calibri" panose="020F0502020204030204" pitchFamily="34" charset="0"/>
              </a:rPr>
              <a:t>3 Weed-Wiping projects ongoing</a:t>
            </a:r>
            <a:endParaRPr lang="en-GB" altLang="en-US" dirty="0">
              <a:solidFill>
                <a:srgbClr val="00438A"/>
              </a:solidFill>
              <a:latin typeface="Calibri" panose="020F0502020204030204" pitchFamily="34" charset="0"/>
            </a:endParaRPr>
          </a:p>
          <a:p>
            <a:pPr marL="285750" lvl="2" indent="-285750" defTabSz="685800" fontAlgn="base">
              <a:lnSpc>
                <a:spcPct val="90000"/>
              </a:lnSpc>
              <a:spcBef>
                <a:spcPct val="0"/>
              </a:spcBef>
              <a:spcAft>
                <a:spcPct val="0"/>
              </a:spcAft>
              <a:buSzPct val="93000"/>
              <a:buFont typeface="Arial" panose="020B0604020202020204" pitchFamily="34" charset="0"/>
              <a:buChar char="•"/>
              <a:tabLst>
                <a:tab pos="220564" algn="l"/>
              </a:tabLst>
              <a:defRPr/>
            </a:pPr>
            <a:endParaRPr lang="en-GB" altLang="en-US" dirty="0">
              <a:solidFill>
                <a:srgbClr val="00438A"/>
              </a:solidFill>
              <a:latin typeface="Calibri" panose="020F0502020204030204" pitchFamily="34" charset="0"/>
            </a:endParaRPr>
          </a:p>
          <a:p>
            <a:pPr marL="285750" lvl="2" indent="-285750" defTabSz="685800" fontAlgn="base">
              <a:lnSpc>
                <a:spcPct val="90000"/>
              </a:lnSpc>
              <a:spcBef>
                <a:spcPct val="0"/>
              </a:spcBef>
              <a:spcAft>
                <a:spcPct val="0"/>
              </a:spcAft>
              <a:buSzPct val="93000"/>
              <a:buFont typeface="Arial" panose="020B0604020202020204" pitchFamily="34" charset="0"/>
              <a:buChar char="•"/>
              <a:tabLst>
                <a:tab pos="220564" algn="l"/>
              </a:tabLst>
              <a:defRPr/>
            </a:pPr>
            <a:r>
              <a:rPr lang="en-GB" altLang="en-US" dirty="0">
                <a:solidFill>
                  <a:srgbClr val="00438A"/>
                </a:solidFill>
                <a:latin typeface="Calibri" panose="020F0502020204030204" pitchFamily="34" charset="0"/>
              </a:rPr>
              <a:t>Uses Glyphosate instead of MCPA</a:t>
            </a:r>
          </a:p>
          <a:p>
            <a:pPr marL="285750" lvl="2" indent="-285750" defTabSz="685800" fontAlgn="base">
              <a:lnSpc>
                <a:spcPct val="90000"/>
              </a:lnSpc>
              <a:spcBef>
                <a:spcPct val="0"/>
              </a:spcBef>
              <a:spcAft>
                <a:spcPct val="0"/>
              </a:spcAft>
              <a:buSzPct val="93000"/>
              <a:buFont typeface="Arial" panose="020B0604020202020204" pitchFamily="34" charset="0"/>
              <a:buChar char="•"/>
              <a:tabLst>
                <a:tab pos="220564" algn="l"/>
              </a:tabLst>
              <a:defRPr/>
            </a:pPr>
            <a:endParaRPr lang="en-GB" altLang="en-US" dirty="0">
              <a:solidFill>
                <a:srgbClr val="00438A"/>
              </a:solidFill>
              <a:latin typeface="Calibri" panose="020F0502020204030204" pitchFamily="34" charset="0"/>
            </a:endParaRPr>
          </a:p>
          <a:p>
            <a:pPr marL="285750" lvl="2" indent="-285750" defTabSz="685800" fontAlgn="base">
              <a:lnSpc>
                <a:spcPct val="90000"/>
              </a:lnSpc>
              <a:spcBef>
                <a:spcPct val="0"/>
              </a:spcBef>
              <a:spcAft>
                <a:spcPct val="0"/>
              </a:spcAft>
              <a:buSzPct val="93000"/>
              <a:buFont typeface="Arial" panose="020B0604020202020204" pitchFamily="34" charset="0"/>
              <a:buChar char="•"/>
              <a:tabLst>
                <a:tab pos="220564" algn="l"/>
              </a:tabLst>
              <a:defRPr/>
            </a:pPr>
            <a:r>
              <a:rPr lang="en-GB" altLang="en-US" dirty="0">
                <a:solidFill>
                  <a:srgbClr val="00438A"/>
                </a:solidFill>
                <a:latin typeface="Calibri" panose="020F0502020204030204" pitchFamily="34" charset="0"/>
              </a:rPr>
              <a:t>Shown by CAFRE to be more effective form of rush </a:t>
            </a:r>
            <a:r>
              <a:rPr lang="en-GB" altLang="en-US" dirty="0" smtClean="0">
                <a:solidFill>
                  <a:srgbClr val="00438A"/>
                </a:solidFill>
                <a:latin typeface="Calibri" panose="020F0502020204030204" pitchFamily="34" charset="0"/>
              </a:rPr>
              <a:t>control with less water quality impact</a:t>
            </a:r>
            <a:endParaRPr lang="en-GB" altLang="en-US" dirty="0">
              <a:solidFill>
                <a:srgbClr val="00438A"/>
              </a:solidFill>
              <a:latin typeface="Calibri" panose="020F0502020204030204" pitchFamily="34" charset="0"/>
            </a:endParaRPr>
          </a:p>
          <a:p>
            <a:pPr marL="285750" lvl="2" indent="-285750" defTabSz="685800" fontAlgn="base">
              <a:lnSpc>
                <a:spcPct val="90000"/>
              </a:lnSpc>
              <a:spcBef>
                <a:spcPct val="0"/>
              </a:spcBef>
              <a:spcAft>
                <a:spcPct val="0"/>
              </a:spcAft>
              <a:buSzPct val="93000"/>
              <a:buFont typeface="Arial" panose="020B0604020202020204" pitchFamily="34" charset="0"/>
              <a:buChar char="•"/>
              <a:tabLst>
                <a:tab pos="220564" algn="l"/>
              </a:tabLst>
              <a:defRPr/>
            </a:pPr>
            <a:endParaRPr lang="en-GB" altLang="en-US" dirty="0">
              <a:solidFill>
                <a:srgbClr val="00438A"/>
              </a:solidFill>
              <a:latin typeface="Calibri" panose="020F0502020204030204" pitchFamily="34" charset="0"/>
            </a:endParaRPr>
          </a:p>
          <a:p>
            <a:pPr marL="285750" lvl="2" indent="-285750" defTabSz="685800" fontAlgn="base">
              <a:lnSpc>
                <a:spcPct val="90000"/>
              </a:lnSpc>
              <a:spcBef>
                <a:spcPct val="0"/>
              </a:spcBef>
              <a:spcAft>
                <a:spcPct val="0"/>
              </a:spcAft>
              <a:buSzPct val="93000"/>
              <a:buFont typeface="Arial" panose="020B0604020202020204" pitchFamily="34" charset="0"/>
              <a:buChar char="•"/>
              <a:tabLst>
                <a:tab pos="220564" algn="l"/>
              </a:tabLst>
              <a:defRPr/>
            </a:pPr>
            <a:r>
              <a:rPr lang="en-GB" altLang="en-US" dirty="0" smtClean="0">
                <a:solidFill>
                  <a:srgbClr val="00438A"/>
                </a:solidFill>
                <a:latin typeface="Calibri" panose="020F0502020204030204" pitchFamily="34" charset="0"/>
              </a:rPr>
              <a:t>Successful at reducing MCPA levels in raw water</a:t>
            </a:r>
          </a:p>
          <a:p>
            <a:pPr marL="285750" lvl="2" indent="-285750" defTabSz="685800" fontAlgn="base">
              <a:lnSpc>
                <a:spcPct val="90000"/>
              </a:lnSpc>
              <a:spcBef>
                <a:spcPct val="0"/>
              </a:spcBef>
              <a:spcAft>
                <a:spcPct val="0"/>
              </a:spcAft>
              <a:buSzPct val="93000"/>
              <a:buFont typeface="Arial" panose="020B0604020202020204" pitchFamily="34" charset="0"/>
              <a:buChar char="•"/>
              <a:tabLst>
                <a:tab pos="220564" algn="l"/>
              </a:tabLst>
              <a:defRPr/>
            </a:pPr>
            <a:endParaRPr lang="en-GB" altLang="en-US" dirty="0">
              <a:solidFill>
                <a:srgbClr val="00438A"/>
              </a:solidFill>
              <a:latin typeface="Calibri" panose="020F0502020204030204" pitchFamily="34" charset="0"/>
            </a:endParaRPr>
          </a:p>
          <a:p>
            <a:pPr marL="285750" lvl="2" indent="-285750" defTabSz="685800" fontAlgn="base">
              <a:lnSpc>
                <a:spcPct val="90000"/>
              </a:lnSpc>
              <a:spcBef>
                <a:spcPct val="0"/>
              </a:spcBef>
              <a:spcAft>
                <a:spcPct val="0"/>
              </a:spcAft>
              <a:buSzPct val="93000"/>
              <a:buFont typeface="Arial" panose="020B0604020202020204" pitchFamily="34" charset="0"/>
              <a:buChar char="•"/>
              <a:tabLst>
                <a:tab pos="220564" algn="l"/>
              </a:tabLst>
              <a:defRPr/>
            </a:pPr>
            <a:r>
              <a:rPr lang="en-GB" altLang="en-US" dirty="0" smtClean="0">
                <a:solidFill>
                  <a:srgbClr val="00438A"/>
                </a:solidFill>
                <a:latin typeface="Calibri" panose="020F0502020204030204" pitchFamily="34" charset="0"/>
              </a:rPr>
              <a:t>Shown to be cost effective: </a:t>
            </a:r>
          </a:p>
          <a:p>
            <a:pPr marL="0" lvl="2" indent="0" defTabSz="685800" fontAlgn="base">
              <a:lnSpc>
                <a:spcPct val="90000"/>
              </a:lnSpc>
              <a:spcBef>
                <a:spcPct val="0"/>
              </a:spcBef>
              <a:spcAft>
                <a:spcPct val="0"/>
              </a:spcAft>
              <a:buSzPct val="93000"/>
              <a:tabLst>
                <a:tab pos="220564" algn="l"/>
              </a:tabLst>
              <a:defRPr/>
            </a:pPr>
            <a:r>
              <a:rPr lang="en-GB" altLang="en-US" dirty="0">
                <a:solidFill>
                  <a:srgbClr val="00438A"/>
                </a:solidFill>
                <a:latin typeface="Calibri" panose="020F0502020204030204" pitchFamily="34" charset="0"/>
              </a:rPr>
              <a:t>	</a:t>
            </a:r>
            <a:r>
              <a:rPr lang="en-GB" altLang="en-US" dirty="0" smtClean="0">
                <a:solidFill>
                  <a:srgbClr val="00438A"/>
                </a:solidFill>
                <a:latin typeface="Calibri" panose="020F0502020204030204" pitchFamily="34" charset="0"/>
              </a:rPr>
              <a:t>	Seagahan project cost £25k, </a:t>
            </a:r>
          </a:p>
          <a:p>
            <a:pPr marL="0" lvl="2" indent="0" defTabSz="685800" fontAlgn="base">
              <a:lnSpc>
                <a:spcPct val="90000"/>
              </a:lnSpc>
              <a:spcBef>
                <a:spcPct val="0"/>
              </a:spcBef>
              <a:spcAft>
                <a:spcPct val="0"/>
              </a:spcAft>
              <a:buSzPct val="93000"/>
              <a:tabLst>
                <a:tab pos="220564" algn="l"/>
              </a:tabLst>
              <a:defRPr/>
            </a:pPr>
            <a:r>
              <a:rPr lang="en-GB" altLang="en-US" dirty="0">
                <a:solidFill>
                  <a:srgbClr val="00438A"/>
                </a:solidFill>
                <a:latin typeface="Calibri" panose="020F0502020204030204" pitchFamily="34" charset="0"/>
              </a:rPr>
              <a:t>	</a:t>
            </a:r>
            <a:r>
              <a:rPr lang="en-GB" altLang="en-US" dirty="0" smtClean="0">
                <a:solidFill>
                  <a:srgbClr val="00438A"/>
                </a:solidFill>
                <a:latin typeface="Calibri" panose="020F0502020204030204" pitchFamily="34" charset="0"/>
              </a:rPr>
              <a:t>	saving of £50k in GAC costs in 2018</a:t>
            </a:r>
          </a:p>
          <a:p>
            <a:pPr marL="0" lvl="2" indent="0" defTabSz="685800" fontAlgn="base">
              <a:lnSpc>
                <a:spcPct val="90000"/>
              </a:lnSpc>
              <a:spcBef>
                <a:spcPct val="0"/>
              </a:spcBef>
              <a:spcAft>
                <a:spcPct val="0"/>
              </a:spcAft>
              <a:buSzPct val="93000"/>
              <a:tabLst>
                <a:tab pos="220564" algn="l"/>
              </a:tabLst>
              <a:defRPr/>
            </a:pPr>
            <a:endParaRPr lang="en-GB" altLang="en-US" dirty="0">
              <a:solidFill>
                <a:srgbClr val="00438A"/>
              </a:solidFill>
              <a:latin typeface="Calibri" panose="020F0502020204030204" pitchFamily="34" charset="0"/>
            </a:endParaRPr>
          </a:p>
          <a:p>
            <a:pPr marL="285750" lvl="2" indent="-285750" defTabSz="685800" fontAlgn="base">
              <a:lnSpc>
                <a:spcPct val="90000"/>
              </a:lnSpc>
              <a:spcBef>
                <a:spcPct val="0"/>
              </a:spcBef>
              <a:spcAft>
                <a:spcPct val="0"/>
              </a:spcAft>
              <a:buSzPct val="93000"/>
              <a:buFont typeface="Arial" panose="020B0604020202020204" pitchFamily="34" charset="0"/>
              <a:buChar char="•"/>
              <a:tabLst>
                <a:tab pos="220564" algn="l"/>
              </a:tabLst>
              <a:defRPr/>
            </a:pPr>
            <a:r>
              <a:rPr lang="en-GB" altLang="en-US" dirty="0">
                <a:solidFill>
                  <a:srgbClr val="00438A"/>
                </a:solidFill>
                <a:latin typeface="Calibri" panose="020F0502020204030204" pitchFamily="34" charset="0"/>
              </a:rPr>
              <a:t>Excellent PR and cooperation with farming industry</a:t>
            </a:r>
          </a:p>
        </p:txBody>
      </p:sp>
      <p:pic>
        <p:nvPicPr>
          <p:cNvPr id="29" name="Picture 28"/>
          <p:cNvPicPr>
            <a:picLocks noChangeAspect="1"/>
          </p:cNvPicPr>
          <p:nvPr/>
        </p:nvPicPr>
        <p:blipFill>
          <a:blip r:embed="rId5"/>
          <a:stretch>
            <a:fillRect/>
          </a:stretch>
        </p:blipFill>
        <p:spPr>
          <a:xfrm>
            <a:off x="6914353" y="201750"/>
            <a:ext cx="2223623" cy="1449947"/>
          </a:xfrm>
          <a:prstGeom prst="rect">
            <a:avLst/>
          </a:prstGeom>
        </p:spPr>
      </p:pic>
    </p:spTree>
    <p:extLst>
      <p:ext uri="{BB962C8B-B14F-4D97-AF65-F5344CB8AC3E}">
        <p14:creationId xmlns:p14="http://schemas.microsoft.com/office/powerpoint/2010/main" val="522098053"/>
      </p:ext>
    </p:extLst>
  </p:cSld>
  <p:clrMapOvr>
    <a:overrideClrMapping bg1="lt1" tx1="dk1" bg2="lt2" tx2="dk2" accent1="accent1" accent2="accent2" accent3="accent3" accent4="accent4" accent5="accent5" accent6="accent6" hlink="hlink" folHlink="folHlink"/>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8">
                                            <p:txEl>
                                              <p:pRg st="0" end="0"/>
                                            </p:txEl>
                                          </p:spTgt>
                                        </p:tgtEl>
                                        <p:attrNameLst>
                                          <p:attrName>style.visibility</p:attrName>
                                        </p:attrNameLst>
                                      </p:cBhvr>
                                      <p:to>
                                        <p:strVal val="visible"/>
                                      </p:to>
                                    </p:set>
                                    <p:animEffect transition="in" filter="fade">
                                      <p:cBhvr>
                                        <p:cTn id="10" dur="500"/>
                                        <p:tgtEl>
                                          <p:spTgt spid="2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xEl>
                                              <p:pRg st="0" end="0"/>
                                            </p:txEl>
                                          </p:spTgt>
                                        </p:tgtEl>
                                        <p:attrNameLst>
                                          <p:attrName>style.visibility</p:attrName>
                                        </p:attrNameLst>
                                      </p:cBhvr>
                                      <p:to>
                                        <p:strVal val="visible"/>
                                      </p:to>
                                    </p:set>
                                    <p:animEffect transition="in" filter="fade">
                                      <p:cBhvr>
                                        <p:cTn id="16" dur="500"/>
                                        <p:tgtEl>
                                          <p:spTgt spid="32">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3" grpId="0"/>
      <p:bldP spid="19"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7741</TotalTime>
  <Words>942</Words>
  <Application>Microsoft Office PowerPoint</Application>
  <PresentationFormat>On-screen Show (16:9)</PresentationFormat>
  <Paragraphs>172</Paragraphs>
  <Slides>14</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Century Gothic</vt:lpstr>
      <vt:lpstr>Trebuchet MS</vt:lpstr>
      <vt:lpstr>3_Office Theme</vt:lpstr>
      <vt:lpstr>Office Theme</vt:lpstr>
      <vt:lpstr>Sustainable Catchment area Management Planning  ‘SCaMP NI’</vt:lpstr>
      <vt:lpstr>PowerPoint Presentation</vt:lpstr>
      <vt:lpstr>PowerPoint Presentation</vt:lpstr>
      <vt:lpstr>PowerPoint Presentation</vt:lpstr>
      <vt:lpstr>Catchment Management ….with</vt:lpstr>
      <vt:lpstr>PowerPoint Presentation</vt:lpstr>
      <vt:lpstr>PowerPoint Presentation</vt:lpstr>
      <vt:lpstr>PowerPoint Presentation</vt:lpstr>
      <vt:lpstr>PowerPoint Presentation</vt:lpstr>
      <vt:lpstr>PowerPoint Presentation</vt:lpstr>
      <vt:lpstr>PowerPoint Presentation</vt:lpstr>
      <vt:lpstr> </vt:lpstr>
      <vt:lpstr>Scampers – for the love of it!!</vt:lpstr>
      <vt:lpstr>PowerPoint Presentation</vt:lpstr>
    </vt:vector>
  </TitlesOfParts>
  <Company>Genesis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imac10</dc:creator>
  <cp:lastModifiedBy>Gallagher, Dymphna</cp:lastModifiedBy>
  <cp:revision>218</cp:revision>
  <dcterms:created xsi:type="dcterms:W3CDTF">2017-02-08T10:40:57Z</dcterms:created>
  <dcterms:modified xsi:type="dcterms:W3CDTF">2019-09-04T12:40:54Z</dcterms:modified>
</cp:coreProperties>
</file>